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70" r:id="rId2"/>
    <p:sldId id="258" r:id="rId3"/>
    <p:sldId id="261" r:id="rId4"/>
    <p:sldId id="271" r:id="rId5"/>
    <p:sldId id="269" r:id="rId6"/>
    <p:sldId id="262" r:id="rId7"/>
    <p:sldId id="263" r:id="rId8"/>
    <p:sldId id="265" r:id="rId9"/>
    <p:sldId id="268" r:id="rId10"/>
    <p:sldId id="264" r:id="rId11"/>
    <p:sldId id="260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862"/>
    <p:restoredTop sz="86676"/>
  </p:normalViewPr>
  <p:slideViewPr>
    <p:cSldViewPr snapToGrid="0" snapToObjects="1">
      <p:cViewPr varScale="1">
        <p:scale>
          <a:sx n="151" d="100"/>
          <a:sy n="151" d="100"/>
        </p:scale>
        <p:origin x="208" y="4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78CC8A-7B81-BF4F-B141-7E1E4EE686FD}" type="datetimeFigureOut">
              <a:rPr lang="en-US" smtClean="0"/>
              <a:t>9/1/20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EFC836-95B2-6A48-B145-9A1DBC3126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2515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EFC836-95B2-6A48-B145-9A1DBC31262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3805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E5E22-DF08-264E-8C06-8D6C281547C4}" type="datetimeFigureOut">
              <a:rPr lang="en-US" smtClean="0"/>
              <a:t>9/1/20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50B6B-5109-9E48-947D-3F116700CD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323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E5E22-DF08-264E-8C06-8D6C281547C4}" type="datetimeFigureOut">
              <a:rPr lang="en-US" smtClean="0"/>
              <a:t>9/1/20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50B6B-5109-9E48-947D-3F116700CD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8722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E5E22-DF08-264E-8C06-8D6C281547C4}" type="datetimeFigureOut">
              <a:rPr lang="en-US" smtClean="0"/>
              <a:t>9/1/20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50B6B-5109-9E48-947D-3F116700CD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5924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E5E22-DF08-264E-8C06-8D6C281547C4}" type="datetimeFigureOut">
              <a:rPr lang="en-US" smtClean="0"/>
              <a:t>9/1/20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50B6B-5109-9E48-947D-3F116700CD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268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E5E22-DF08-264E-8C06-8D6C281547C4}" type="datetimeFigureOut">
              <a:rPr lang="en-US" smtClean="0"/>
              <a:t>9/1/20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50B6B-5109-9E48-947D-3F116700CD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4867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E5E22-DF08-264E-8C06-8D6C281547C4}" type="datetimeFigureOut">
              <a:rPr lang="en-US" smtClean="0"/>
              <a:t>9/1/20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50B6B-5109-9E48-947D-3F116700CD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9298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E5E22-DF08-264E-8C06-8D6C281547C4}" type="datetimeFigureOut">
              <a:rPr lang="en-US" smtClean="0"/>
              <a:t>9/1/20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50B6B-5109-9E48-947D-3F116700CD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3534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E5E22-DF08-264E-8C06-8D6C281547C4}" type="datetimeFigureOut">
              <a:rPr lang="en-US" smtClean="0"/>
              <a:t>9/1/20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50B6B-5109-9E48-947D-3F116700CD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4780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E5E22-DF08-264E-8C06-8D6C281547C4}" type="datetimeFigureOut">
              <a:rPr lang="en-US" smtClean="0"/>
              <a:t>9/1/20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50B6B-5109-9E48-947D-3F116700CD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6935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E5E22-DF08-264E-8C06-8D6C281547C4}" type="datetimeFigureOut">
              <a:rPr lang="en-US" smtClean="0"/>
              <a:t>9/1/20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50B6B-5109-9E48-947D-3F116700CD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7077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E5E22-DF08-264E-8C06-8D6C281547C4}" type="datetimeFigureOut">
              <a:rPr lang="en-US" smtClean="0"/>
              <a:t>9/1/20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50B6B-5109-9E48-947D-3F116700CD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2112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8E5E22-DF08-264E-8C06-8D6C281547C4}" type="datetimeFigureOut">
              <a:rPr lang="en-US" smtClean="0"/>
              <a:t>9/1/20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850B6B-5109-9E48-947D-3F116700CD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8680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tiff"/><Relationship Id="rId3" Type="http://schemas.openxmlformats.org/officeDocument/2006/relationships/image" Target="../media/image2.tiff"/><Relationship Id="rId7" Type="http://schemas.openxmlformats.org/officeDocument/2006/relationships/image" Target="../media/image7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tiff"/><Relationship Id="rId5" Type="http://schemas.openxmlformats.org/officeDocument/2006/relationships/image" Target="../media/image3.tiff"/><Relationship Id="rId4" Type="http://schemas.openxmlformats.org/officeDocument/2006/relationships/image" Target="../media/image1.tif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tiff"/><Relationship Id="rId3" Type="http://schemas.openxmlformats.org/officeDocument/2006/relationships/image" Target="../media/image2.tiff"/><Relationship Id="rId7" Type="http://schemas.openxmlformats.org/officeDocument/2006/relationships/image" Target="../media/image7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tiff"/><Relationship Id="rId5" Type="http://schemas.openxmlformats.org/officeDocument/2006/relationships/image" Target="../media/image3.tiff"/><Relationship Id="rId4" Type="http://schemas.openxmlformats.org/officeDocument/2006/relationships/image" Target="../media/image1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ounded Rectangle 68">
            <a:extLst>
              <a:ext uri="{FF2B5EF4-FFF2-40B4-BE49-F238E27FC236}">
                <a16:creationId xmlns:a16="http://schemas.microsoft.com/office/drawing/2014/main" id="{E1EF3A4A-CA7B-EB4B-9AD6-098B89051101}"/>
              </a:ext>
            </a:extLst>
          </p:cNvPr>
          <p:cNvSpPr/>
          <p:nvPr/>
        </p:nvSpPr>
        <p:spPr>
          <a:xfrm>
            <a:off x="10767732" y="106463"/>
            <a:ext cx="1398868" cy="2656265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400" dirty="0"/>
              <a:t>Legend</a:t>
            </a:r>
            <a:endParaRPr lang="en-US" sz="1000" dirty="0"/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46A52F1D-F346-1246-B869-EC5D3B6C7E8B}"/>
              </a:ext>
            </a:extLst>
          </p:cNvPr>
          <p:cNvCxnSpPr>
            <a:cxnSpLocks/>
            <a:stCxn id="71" idx="4"/>
            <a:endCxn id="15" idx="1"/>
          </p:cNvCxnSpPr>
          <p:nvPr/>
        </p:nvCxnSpPr>
        <p:spPr>
          <a:xfrm flipV="1">
            <a:off x="6522802" y="3151764"/>
            <a:ext cx="1951545" cy="81666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A9397993-80B9-4343-92EE-A2908545ADB0}"/>
              </a:ext>
            </a:extLst>
          </p:cNvPr>
          <p:cNvSpPr/>
          <p:nvPr/>
        </p:nvSpPr>
        <p:spPr>
          <a:xfrm>
            <a:off x="0" y="2180783"/>
            <a:ext cx="1035932" cy="124014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DC9B0E7-9A15-B14A-92E5-812D65FD2C16}"/>
              </a:ext>
            </a:extLst>
          </p:cNvPr>
          <p:cNvSpPr/>
          <p:nvPr/>
        </p:nvSpPr>
        <p:spPr>
          <a:xfrm>
            <a:off x="3316980" y="2963325"/>
            <a:ext cx="1643708" cy="101198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2C33D4D-B691-AA42-8C72-968B04C76F00}"/>
              </a:ext>
            </a:extLst>
          </p:cNvPr>
          <p:cNvSpPr/>
          <p:nvPr/>
        </p:nvSpPr>
        <p:spPr>
          <a:xfrm>
            <a:off x="8435263" y="285206"/>
            <a:ext cx="1919654" cy="12458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58775CB-3FE7-2E4C-8D79-7570ACE8CAA5}"/>
              </a:ext>
            </a:extLst>
          </p:cNvPr>
          <p:cNvSpPr/>
          <p:nvPr/>
        </p:nvSpPr>
        <p:spPr>
          <a:xfrm>
            <a:off x="8474347" y="2476500"/>
            <a:ext cx="1880570" cy="13505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EF94D50-45CB-834D-9431-C9AED71AB064}"/>
              </a:ext>
            </a:extLst>
          </p:cNvPr>
          <p:cNvSpPr/>
          <p:nvPr/>
        </p:nvSpPr>
        <p:spPr>
          <a:xfrm>
            <a:off x="8435263" y="4730750"/>
            <a:ext cx="1919654" cy="12831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9DA9CED-E61D-EE4C-B21A-345291B91A70}"/>
              </a:ext>
            </a:extLst>
          </p:cNvPr>
          <p:cNvSpPr/>
          <p:nvPr/>
        </p:nvSpPr>
        <p:spPr>
          <a:xfrm>
            <a:off x="8589617" y="114300"/>
            <a:ext cx="1447800" cy="8382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65E2B43-E3B1-9A48-BEE5-0C045C6C65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6645" y="222250"/>
            <a:ext cx="1133743" cy="571978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A3F623FE-335A-5F47-B04F-7A52FE255E18}"/>
              </a:ext>
            </a:extLst>
          </p:cNvPr>
          <p:cNvSpPr/>
          <p:nvPr/>
        </p:nvSpPr>
        <p:spPr>
          <a:xfrm>
            <a:off x="8589616" y="2343628"/>
            <a:ext cx="1447800" cy="8382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B47683B-30E2-AE4C-A4B2-91737A5853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1736" y="2433300"/>
            <a:ext cx="1263559" cy="658856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BF85163E-CA27-B645-98C0-8D8F752D8C7C}"/>
              </a:ext>
            </a:extLst>
          </p:cNvPr>
          <p:cNvSpPr/>
          <p:nvPr/>
        </p:nvSpPr>
        <p:spPr>
          <a:xfrm>
            <a:off x="8589616" y="4571522"/>
            <a:ext cx="1447800" cy="8382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63304077-DD59-2C43-ACBA-FA094BE875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07401" y="4660344"/>
            <a:ext cx="412227" cy="660556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F59F3EE7-2E14-4447-BA58-C415F381260F}"/>
              </a:ext>
            </a:extLst>
          </p:cNvPr>
          <p:cNvSpPr/>
          <p:nvPr/>
        </p:nvSpPr>
        <p:spPr>
          <a:xfrm>
            <a:off x="3415260" y="2824140"/>
            <a:ext cx="1448085" cy="24887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vfb</a:t>
            </a:r>
            <a:r>
              <a:rPr lang="en-US" sz="1400" dirty="0"/>
              <a:t>-dumps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7AC139D-4DEC-AE41-8137-58FB97B7EB47}"/>
              </a:ext>
            </a:extLst>
          </p:cNvPr>
          <p:cNvSpPr/>
          <p:nvPr/>
        </p:nvSpPr>
        <p:spPr>
          <a:xfrm>
            <a:off x="8589614" y="1085372"/>
            <a:ext cx="1676402" cy="34972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charset="0"/>
              <a:buChar char="•"/>
            </a:pPr>
            <a:r>
              <a:rPr lang="en-US" sz="1400" dirty="0" err="1"/>
              <a:t>vfb-solr</a:t>
            </a:r>
            <a:endParaRPr lang="en-US" sz="1400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9412F1F-30FB-FF42-ACA5-68E419CF9C2C}"/>
              </a:ext>
            </a:extLst>
          </p:cNvPr>
          <p:cNvSpPr/>
          <p:nvPr/>
        </p:nvSpPr>
        <p:spPr>
          <a:xfrm>
            <a:off x="8589613" y="3314700"/>
            <a:ext cx="1676403" cy="36218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charset="0"/>
              <a:buChar char="•"/>
            </a:pPr>
            <a:r>
              <a:rPr lang="en-US" sz="1400" dirty="0" err="1"/>
              <a:t>vfb</a:t>
            </a:r>
            <a:r>
              <a:rPr lang="en-US" sz="1400" dirty="0"/>
              <a:t>-prod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8173450-545C-784F-BF42-4D43FFBC1F57}"/>
              </a:ext>
            </a:extLst>
          </p:cNvPr>
          <p:cNvSpPr/>
          <p:nvPr/>
        </p:nvSpPr>
        <p:spPr>
          <a:xfrm>
            <a:off x="8589614" y="5542594"/>
            <a:ext cx="1676402" cy="37179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charset="0"/>
              <a:buChar char="•"/>
            </a:pPr>
            <a:r>
              <a:rPr lang="en-US" sz="1200" dirty="0" err="1"/>
              <a:t>vfb</a:t>
            </a:r>
            <a:r>
              <a:rPr lang="en-US" sz="1200" dirty="0"/>
              <a:t>-owlery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DB046DF-EBEC-1241-BCCB-1D0AC12ACF41}"/>
              </a:ext>
            </a:extLst>
          </p:cNvPr>
          <p:cNvSpPr/>
          <p:nvPr/>
        </p:nvSpPr>
        <p:spPr>
          <a:xfrm>
            <a:off x="3526920" y="3200053"/>
            <a:ext cx="1336425" cy="61580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Creates custom RDF/json dumps for each service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E345DC95-76BE-C746-B634-CC0A521D8807}"/>
              </a:ext>
            </a:extLst>
          </p:cNvPr>
          <p:cNvSpPr/>
          <p:nvPr/>
        </p:nvSpPr>
        <p:spPr>
          <a:xfrm>
            <a:off x="1166327" y="696152"/>
            <a:ext cx="2235200" cy="1450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E45D54A-E006-294F-9C62-C5F977987553}"/>
              </a:ext>
            </a:extLst>
          </p:cNvPr>
          <p:cNvSpPr/>
          <p:nvPr/>
        </p:nvSpPr>
        <p:spPr>
          <a:xfrm>
            <a:off x="1259794" y="588202"/>
            <a:ext cx="2020117" cy="42849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    </a:t>
            </a:r>
            <a:r>
              <a:rPr lang="en-US" dirty="0" err="1"/>
              <a:t>vfb</a:t>
            </a:r>
            <a:r>
              <a:rPr lang="en-US" dirty="0"/>
              <a:t>-kb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3147BC2-1AC8-8141-A680-C8A6A285CEC1}"/>
              </a:ext>
            </a:extLst>
          </p:cNvPr>
          <p:cNvSpPr/>
          <p:nvPr/>
        </p:nvSpPr>
        <p:spPr>
          <a:xfrm>
            <a:off x="1521926" y="1121167"/>
            <a:ext cx="1676402" cy="94615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charset="0"/>
              <a:buChar char="•"/>
            </a:pPr>
            <a:r>
              <a:rPr lang="en-US" sz="1400" dirty="0"/>
              <a:t>Usual kb-image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400" dirty="0" err="1"/>
              <a:t>Incl</a:t>
            </a:r>
            <a:r>
              <a:rPr lang="en-US" sz="1400" dirty="0"/>
              <a:t> Neo2OWL plugin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979E0A0-C950-8E4B-889F-1E4D7E650B6B}"/>
              </a:ext>
            </a:extLst>
          </p:cNvPr>
          <p:cNvSpPr/>
          <p:nvPr/>
        </p:nvSpPr>
        <p:spPr>
          <a:xfrm>
            <a:off x="4170146" y="5271399"/>
            <a:ext cx="1781919" cy="12831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78ECBB3-2380-8C41-8BB9-F2EEBE849AAD}"/>
              </a:ext>
            </a:extLst>
          </p:cNvPr>
          <p:cNvSpPr/>
          <p:nvPr/>
        </p:nvSpPr>
        <p:spPr>
          <a:xfrm>
            <a:off x="4365494" y="5163449"/>
            <a:ext cx="1447800" cy="49351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yyz1989/rdf4j (</a:t>
            </a:r>
            <a:r>
              <a:rPr lang="en-US" sz="1400" dirty="0" err="1"/>
              <a:t>vfb-triplestore</a:t>
            </a:r>
            <a:r>
              <a:rPr lang="en-US" sz="1400" dirty="0"/>
              <a:t>)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8998F703-F5D5-1749-97E4-B56BD0135131}"/>
              </a:ext>
            </a:extLst>
          </p:cNvPr>
          <p:cNvSpPr/>
          <p:nvPr/>
        </p:nvSpPr>
        <p:spPr>
          <a:xfrm>
            <a:off x="4365491" y="5753520"/>
            <a:ext cx="1447803" cy="66188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charset="0"/>
              <a:buChar char="•"/>
            </a:pPr>
            <a:r>
              <a:rPr lang="en-US" sz="1400" dirty="0"/>
              <a:t>Fires up triple store from scratch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AAE011FF-BAEC-184C-A7F5-A475B98D4D68}"/>
              </a:ext>
            </a:extLst>
          </p:cNvPr>
          <p:cNvCxnSpPr>
            <a:cxnSpLocks/>
            <a:stCxn id="43" idx="0"/>
            <a:endCxn id="13" idx="2"/>
          </p:cNvCxnSpPr>
          <p:nvPr/>
        </p:nvCxnSpPr>
        <p:spPr>
          <a:xfrm flipH="1" flipV="1">
            <a:off x="4138834" y="3975311"/>
            <a:ext cx="950560" cy="118813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8454071B-5C47-F842-AAE8-17E8AFFB6BC9}"/>
              </a:ext>
            </a:extLst>
          </p:cNvPr>
          <p:cNvSpPr/>
          <p:nvPr/>
        </p:nvSpPr>
        <p:spPr>
          <a:xfrm>
            <a:off x="6855189" y="3179078"/>
            <a:ext cx="1206343" cy="88130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9436221C-2CA8-9348-BEBF-A08157B821BC}"/>
              </a:ext>
            </a:extLst>
          </p:cNvPr>
          <p:cNvSpPr/>
          <p:nvPr/>
        </p:nvSpPr>
        <p:spPr>
          <a:xfrm>
            <a:off x="6932052" y="3073050"/>
            <a:ext cx="1104264" cy="26451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err="1"/>
              <a:t>vfb</a:t>
            </a:r>
            <a:r>
              <a:rPr lang="en-US" sz="1050" dirty="0"/>
              <a:t>-update-prod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2ED0301E-C43C-3845-8D7E-562050DAFFB3}"/>
              </a:ext>
            </a:extLst>
          </p:cNvPr>
          <p:cNvCxnSpPr>
            <a:cxnSpLocks/>
            <a:stCxn id="71" idx="1"/>
            <a:endCxn id="14" idx="1"/>
          </p:cNvCxnSpPr>
          <p:nvPr/>
        </p:nvCxnSpPr>
        <p:spPr>
          <a:xfrm flipV="1">
            <a:off x="6241921" y="908132"/>
            <a:ext cx="2193342" cy="268672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7" name="Rectangle 96">
            <a:extLst>
              <a:ext uri="{FF2B5EF4-FFF2-40B4-BE49-F238E27FC236}">
                <a16:creationId xmlns:a16="http://schemas.microsoft.com/office/drawing/2014/main" id="{12439864-5D09-A64E-8DCF-3F15E35DDDD4}"/>
              </a:ext>
            </a:extLst>
          </p:cNvPr>
          <p:cNvSpPr/>
          <p:nvPr/>
        </p:nvSpPr>
        <p:spPr>
          <a:xfrm>
            <a:off x="1078464" y="5676316"/>
            <a:ext cx="1860598" cy="89995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812DB9E8-5B0D-7F44-B230-4DFFEB4455C7}"/>
              </a:ext>
            </a:extLst>
          </p:cNvPr>
          <p:cNvSpPr/>
          <p:nvPr/>
        </p:nvSpPr>
        <p:spPr>
          <a:xfrm>
            <a:off x="1173759" y="5409722"/>
            <a:ext cx="1643708" cy="42508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vfb</a:t>
            </a:r>
            <a:r>
              <a:rPr lang="en-US" sz="1400" dirty="0"/>
              <a:t>-pipeline-</a:t>
            </a:r>
            <a:r>
              <a:rPr lang="en-US" sz="1400" dirty="0" err="1"/>
              <a:t>updatetriplestore</a:t>
            </a:r>
            <a:endParaRPr lang="en-US" sz="1400" dirty="0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AB363D87-FE98-914F-A90F-260B8BCC114E}"/>
              </a:ext>
            </a:extLst>
          </p:cNvPr>
          <p:cNvSpPr/>
          <p:nvPr/>
        </p:nvSpPr>
        <p:spPr>
          <a:xfrm>
            <a:off x="1173758" y="5914386"/>
            <a:ext cx="1765303" cy="6171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charset="0"/>
              <a:buChar char="•"/>
            </a:pPr>
            <a:r>
              <a:rPr lang="en-US" sz="1400" dirty="0"/>
              <a:t>Load RDF dumps into </a:t>
            </a:r>
            <a:r>
              <a:rPr lang="en-US" sz="1400" dirty="0" err="1"/>
              <a:t>triplestore</a:t>
            </a:r>
            <a:endParaRPr lang="en-US" sz="1400" dirty="0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2309C783-351E-124A-9FA3-2386C6F6B68C}"/>
              </a:ext>
            </a:extLst>
          </p:cNvPr>
          <p:cNvSpPr/>
          <p:nvPr/>
        </p:nvSpPr>
        <p:spPr>
          <a:xfrm>
            <a:off x="1078463" y="4056566"/>
            <a:ext cx="2132633" cy="89995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5BD091F5-83F2-CA41-A282-90AB0041020F}"/>
              </a:ext>
            </a:extLst>
          </p:cNvPr>
          <p:cNvSpPr/>
          <p:nvPr/>
        </p:nvSpPr>
        <p:spPr>
          <a:xfrm>
            <a:off x="1173759" y="3968430"/>
            <a:ext cx="1643708" cy="24662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vfb</a:t>
            </a:r>
            <a:r>
              <a:rPr lang="en-US" sz="1400" dirty="0"/>
              <a:t>-collect-data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CA761440-D3F0-4747-B115-6BA755C04AE2}"/>
              </a:ext>
            </a:extLst>
          </p:cNvPr>
          <p:cNvSpPr/>
          <p:nvPr/>
        </p:nvSpPr>
        <p:spPr>
          <a:xfrm>
            <a:off x="1173758" y="4294636"/>
            <a:ext cx="1922109" cy="6171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charset="0"/>
              <a:buChar char="•"/>
            </a:pPr>
            <a:r>
              <a:rPr lang="en-US" sz="1400" dirty="0"/>
              <a:t>Pulls raw data from various sources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400" dirty="0"/>
              <a:t>Dumps RDF, </a:t>
            </a:r>
            <a:r>
              <a:rPr lang="en-US" sz="1400" dirty="0" err="1"/>
              <a:t>gzip</a:t>
            </a:r>
            <a:endParaRPr lang="en-US" sz="1400" dirty="0"/>
          </a:p>
        </p:txBody>
      </p: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5129CBCF-F1A4-2D41-850A-6BA887AB7DDE}"/>
              </a:ext>
            </a:extLst>
          </p:cNvPr>
          <p:cNvCxnSpPr>
            <a:cxnSpLocks/>
            <a:stCxn id="102" idx="3"/>
            <a:endCxn id="42" idx="1"/>
          </p:cNvCxnSpPr>
          <p:nvPr/>
        </p:nvCxnSpPr>
        <p:spPr>
          <a:xfrm flipV="1">
            <a:off x="2939061" y="5912994"/>
            <a:ext cx="1231085" cy="30999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E5E50A79-0AAF-D24E-AEEF-6A5BACAFEDD8}"/>
              </a:ext>
            </a:extLst>
          </p:cNvPr>
          <p:cNvCxnSpPr>
            <a:cxnSpLocks/>
            <a:stCxn id="36" idx="2"/>
          </p:cNvCxnSpPr>
          <p:nvPr/>
        </p:nvCxnSpPr>
        <p:spPr>
          <a:xfrm flipH="1">
            <a:off x="2023533" y="2146200"/>
            <a:ext cx="260394" cy="172470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4" name="Can 113">
            <a:extLst>
              <a:ext uri="{FF2B5EF4-FFF2-40B4-BE49-F238E27FC236}">
                <a16:creationId xmlns:a16="http://schemas.microsoft.com/office/drawing/2014/main" id="{46CD582B-56E1-4A4E-A79F-38D9EFD1FFE2}"/>
              </a:ext>
            </a:extLst>
          </p:cNvPr>
          <p:cNvSpPr/>
          <p:nvPr/>
        </p:nvSpPr>
        <p:spPr>
          <a:xfrm>
            <a:off x="163328" y="4964682"/>
            <a:ext cx="561762" cy="747143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vol</a:t>
            </a:r>
            <a:endParaRPr lang="en-US" dirty="0"/>
          </a:p>
        </p:txBody>
      </p: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90F3AF4E-3C56-FD40-BA30-4DD89E9CBFC1}"/>
              </a:ext>
            </a:extLst>
          </p:cNvPr>
          <p:cNvCxnSpPr>
            <a:cxnSpLocks/>
            <a:stCxn id="105" idx="1"/>
          </p:cNvCxnSpPr>
          <p:nvPr/>
        </p:nvCxnSpPr>
        <p:spPr>
          <a:xfrm flipH="1">
            <a:off x="469918" y="4506543"/>
            <a:ext cx="608545" cy="33157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D0AF15A4-C9FE-F74B-BE4B-81CF971FCACB}"/>
              </a:ext>
            </a:extLst>
          </p:cNvPr>
          <p:cNvCxnSpPr>
            <a:cxnSpLocks/>
            <a:stCxn id="114" idx="3"/>
            <a:endCxn id="97" idx="1"/>
          </p:cNvCxnSpPr>
          <p:nvPr/>
        </p:nvCxnSpPr>
        <p:spPr>
          <a:xfrm>
            <a:off x="444209" y="5711825"/>
            <a:ext cx="634255" cy="41446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3" name="Rectangle 182">
            <a:extLst>
              <a:ext uri="{FF2B5EF4-FFF2-40B4-BE49-F238E27FC236}">
                <a16:creationId xmlns:a16="http://schemas.microsoft.com/office/drawing/2014/main" id="{AF3DD087-C4E3-664B-998C-9AB1406A08BC}"/>
              </a:ext>
            </a:extLst>
          </p:cNvPr>
          <p:cNvSpPr/>
          <p:nvPr/>
        </p:nvSpPr>
        <p:spPr>
          <a:xfrm>
            <a:off x="6915820" y="3411615"/>
            <a:ext cx="1104264" cy="5590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100" dirty="0"/>
              <a:t>Preprocess</a:t>
            </a:r>
          </a:p>
          <a:p>
            <a:r>
              <a:rPr lang="en-US" sz="1100" dirty="0"/>
              <a:t>Load into neo4j</a:t>
            </a:r>
          </a:p>
        </p:txBody>
      </p:sp>
      <p:sp>
        <p:nvSpPr>
          <p:cNvPr id="71" name="Can 70">
            <a:extLst>
              <a:ext uri="{FF2B5EF4-FFF2-40B4-BE49-F238E27FC236}">
                <a16:creationId xmlns:a16="http://schemas.microsoft.com/office/drawing/2014/main" id="{98BDFF41-FF49-704B-A392-C2C415DEFE31}"/>
              </a:ext>
            </a:extLst>
          </p:cNvPr>
          <p:cNvSpPr/>
          <p:nvPr/>
        </p:nvSpPr>
        <p:spPr>
          <a:xfrm>
            <a:off x="5961040" y="3594858"/>
            <a:ext cx="561762" cy="747143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vol</a:t>
            </a:r>
            <a:endParaRPr lang="en-US" dirty="0"/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BA9BA82D-68E3-1942-9D1A-5D845CBD7707}"/>
              </a:ext>
            </a:extLst>
          </p:cNvPr>
          <p:cNvCxnSpPr>
            <a:cxnSpLocks/>
            <a:stCxn id="28" idx="3"/>
            <a:endCxn id="71" idx="2"/>
          </p:cNvCxnSpPr>
          <p:nvPr/>
        </p:nvCxnSpPr>
        <p:spPr>
          <a:xfrm>
            <a:off x="4863345" y="3507957"/>
            <a:ext cx="1097695" cy="46047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46080B3E-1487-A243-910E-482DF885FA3C}"/>
              </a:ext>
            </a:extLst>
          </p:cNvPr>
          <p:cNvCxnSpPr>
            <a:cxnSpLocks/>
            <a:stCxn id="71" idx="3"/>
            <a:endCxn id="16" idx="1"/>
          </p:cNvCxnSpPr>
          <p:nvPr/>
        </p:nvCxnSpPr>
        <p:spPr>
          <a:xfrm>
            <a:off x="6241921" y="4342001"/>
            <a:ext cx="2193342" cy="103034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81" name="Picture 80">
            <a:extLst>
              <a:ext uri="{FF2B5EF4-FFF2-40B4-BE49-F238E27FC236}">
                <a16:creationId xmlns:a16="http://schemas.microsoft.com/office/drawing/2014/main" id="{C818D4F8-9A7A-7F44-A4F7-316919F45D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0127" y="600555"/>
            <a:ext cx="821773" cy="428496"/>
          </a:xfrm>
          <a:prstGeom prst="rect">
            <a:avLst/>
          </a:prstGeom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114AB203-DF45-9341-A85B-D04EBBF9AC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327" y="2636512"/>
            <a:ext cx="284349" cy="455644"/>
          </a:xfrm>
          <a:prstGeom prst="rect">
            <a:avLst/>
          </a:prstGeom>
        </p:spPr>
      </p:pic>
      <p:pic>
        <p:nvPicPr>
          <p:cNvPr id="86" name="Picture 85">
            <a:extLst>
              <a:ext uri="{FF2B5EF4-FFF2-40B4-BE49-F238E27FC236}">
                <a16:creationId xmlns:a16="http://schemas.microsoft.com/office/drawing/2014/main" id="{1DD9ECAA-870F-E249-A68D-336D968445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178" y="2307084"/>
            <a:ext cx="284349" cy="455644"/>
          </a:xfrm>
          <a:prstGeom prst="rect">
            <a:avLst/>
          </a:prstGeom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64ABFEB1-FAC2-3D43-BAEB-D8410AB94D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033" y="2886814"/>
            <a:ext cx="284349" cy="455644"/>
          </a:xfrm>
          <a:prstGeom prst="rect">
            <a:avLst/>
          </a:prstGeom>
        </p:spPr>
      </p:pic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8357DFB0-6CC4-7C45-B064-87421572F20D}"/>
              </a:ext>
            </a:extLst>
          </p:cNvPr>
          <p:cNvCxnSpPr>
            <a:cxnSpLocks/>
            <a:stCxn id="50" idx="3"/>
          </p:cNvCxnSpPr>
          <p:nvPr/>
        </p:nvCxnSpPr>
        <p:spPr>
          <a:xfrm>
            <a:off x="1035932" y="2800856"/>
            <a:ext cx="665868" cy="107004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CD806F0E-68C6-D54F-98E5-C0937556A1B4}"/>
              </a:ext>
            </a:extLst>
          </p:cNvPr>
          <p:cNvSpPr txBox="1"/>
          <p:nvPr/>
        </p:nvSpPr>
        <p:spPr>
          <a:xfrm>
            <a:off x="3432901" y="106463"/>
            <a:ext cx="4923848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VFB Pipeline 2: Container architecture</a:t>
            </a:r>
          </a:p>
          <a:p>
            <a:r>
              <a:rPr lang="en-US" sz="1000" dirty="0"/>
              <a:t>* Arrows are in the direction of data/information flow, not dependency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9C6D68B5-4899-EB47-997B-60C28E9AB0A6}"/>
              </a:ext>
            </a:extLst>
          </p:cNvPr>
          <p:cNvSpPr/>
          <p:nvPr/>
        </p:nvSpPr>
        <p:spPr>
          <a:xfrm>
            <a:off x="4207166" y="1285412"/>
            <a:ext cx="2056472" cy="81702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85895C80-1F9B-A942-A95E-EBDB829E1FEA}"/>
              </a:ext>
            </a:extLst>
          </p:cNvPr>
          <p:cNvSpPr/>
          <p:nvPr/>
        </p:nvSpPr>
        <p:spPr>
          <a:xfrm>
            <a:off x="4677066" y="1177461"/>
            <a:ext cx="1447800" cy="30204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vfb</a:t>
            </a:r>
            <a:r>
              <a:rPr lang="en-US" sz="1400" dirty="0"/>
              <a:t>-validate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A438BD84-C7EF-9D41-87E2-CE5E70E3E962}"/>
              </a:ext>
            </a:extLst>
          </p:cNvPr>
          <p:cNvSpPr/>
          <p:nvPr/>
        </p:nvSpPr>
        <p:spPr>
          <a:xfrm>
            <a:off x="4390899" y="1561670"/>
            <a:ext cx="1733968" cy="37357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charset="0"/>
              <a:buChar char="•"/>
            </a:pPr>
            <a:r>
              <a:rPr lang="en-US" sz="1100" dirty="0"/>
              <a:t>Validates KB schema (basic checks)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BB31CB39-CCC1-2D4A-BD4D-E50FD084AF12}"/>
              </a:ext>
            </a:extLst>
          </p:cNvPr>
          <p:cNvCxnSpPr>
            <a:cxnSpLocks/>
            <a:stCxn id="51" idx="1"/>
            <a:endCxn id="36" idx="3"/>
          </p:cNvCxnSpPr>
          <p:nvPr/>
        </p:nvCxnSpPr>
        <p:spPr>
          <a:xfrm flipH="1" flipV="1">
            <a:off x="3401527" y="1421176"/>
            <a:ext cx="805639" cy="27274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6AECB1DA-FCA3-8543-AE7A-20708405DCA2}"/>
              </a:ext>
            </a:extLst>
          </p:cNvPr>
          <p:cNvSpPr txBox="1"/>
          <p:nvPr/>
        </p:nvSpPr>
        <p:spPr>
          <a:xfrm rot="1141617">
            <a:off x="3465337" y="1587394"/>
            <a:ext cx="6928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validates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8E3154AE-BF05-2446-A84C-AF8C2040E6F0}"/>
              </a:ext>
            </a:extLst>
          </p:cNvPr>
          <p:cNvSpPr txBox="1"/>
          <p:nvPr/>
        </p:nvSpPr>
        <p:spPr>
          <a:xfrm>
            <a:off x="1641949" y="2476636"/>
            <a:ext cx="1499128" cy="25391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050" dirty="0"/>
              <a:t>neo4j2owl:exportOWL()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6C080E98-61D1-AA44-8710-B7864F678173}"/>
              </a:ext>
            </a:extLst>
          </p:cNvPr>
          <p:cNvSpPr txBox="1"/>
          <p:nvPr/>
        </p:nvSpPr>
        <p:spPr>
          <a:xfrm>
            <a:off x="1166327" y="3167012"/>
            <a:ext cx="457176" cy="25391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050" dirty="0" err="1"/>
              <a:t>wget</a:t>
            </a:r>
            <a:endParaRPr lang="en-US" sz="1050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DA211C6-C2F1-E34C-9A4B-EA54558036D8}"/>
              </a:ext>
            </a:extLst>
          </p:cNvPr>
          <p:cNvSpPr txBox="1"/>
          <p:nvPr/>
        </p:nvSpPr>
        <p:spPr>
          <a:xfrm>
            <a:off x="421098" y="4399618"/>
            <a:ext cx="591829" cy="25391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050" dirty="0"/>
              <a:t>deposit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EA9552CE-0AD5-5E47-990C-60B2288FE57E}"/>
              </a:ext>
            </a:extLst>
          </p:cNvPr>
          <p:cNvSpPr txBox="1"/>
          <p:nvPr/>
        </p:nvSpPr>
        <p:spPr>
          <a:xfrm>
            <a:off x="410384" y="5856161"/>
            <a:ext cx="433132" cy="25391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050" dirty="0"/>
              <a:t>read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66E1E349-3AD7-7547-B210-141E3176E6C7}"/>
              </a:ext>
            </a:extLst>
          </p:cNvPr>
          <p:cNvSpPr txBox="1"/>
          <p:nvPr/>
        </p:nvSpPr>
        <p:spPr>
          <a:xfrm>
            <a:off x="3063345" y="6034890"/>
            <a:ext cx="420308" cy="25391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050" dirty="0"/>
              <a:t>load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ADB17534-0417-BF42-9024-F8E351DBAE64}"/>
              </a:ext>
            </a:extLst>
          </p:cNvPr>
          <p:cNvSpPr txBox="1"/>
          <p:nvPr/>
        </p:nvSpPr>
        <p:spPr>
          <a:xfrm>
            <a:off x="4405923" y="4647324"/>
            <a:ext cx="856325" cy="25391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050" dirty="0" err="1"/>
              <a:t>curl:SPARQL</a:t>
            </a:r>
            <a:endParaRPr lang="en-US" sz="1050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EF883BE3-B1BA-144A-9D2F-4A3BF0200FC6}"/>
              </a:ext>
            </a:extLst>
          </p:cNvPr>
          <p:cNvSpPr txBox="1"/>
          <p:nvPr/>
        </p:nvSpPr>
        <p:spPr>
          <a:xfrm>
            <a:off x="5081188" y="3714514"/>
            <a:ext cx="591829" cy="25391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050" dirty="0"/>
              <a:t>deposit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3CC20EF2-9F33-1547-AF22-4154A4B91FF9}"/>
              </a:ext>
            </a:extLst>
          </p:cNvPr>
          <p:cNvSpPr txBox="1"/>
          <p:nvPr/>
        </p:nvSpPr>
        <p:spPr>
          <a:xfrm>
            <a:off x="6915559" y="4707153"/>
            <a:ext cx="420308" cy="25391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050" dirty="0"/>
              <a:t>load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1431C6EB-1F59-D846-BC21-23F817EC405F}"/>
              </a:ext>
            </a:extLst>
          </p:cNvPr>
          <p:cNvSpPr txBox="1"/>
          <p:nvPr/>
        </p:nvSpPr>
        <p:spPr>
          <a:xfrm>
            <a:off x="7149367" y="2102432"/>
            <a:ext cx="420308" cy="25391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050" dirty="0"/>
              <a:t>load</a:t>
            </a: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733EC537-7AB2-AE4A-8D66-101591BD4F54}"/>
              </a:ext>
            </a:extLst>
          </p:cNvPr>
          <p:cNvGrpSpPr/>
          <p:nvPr/>
        </p:nvGrpSpPr>
        <p:grpSpPr>
          <a:xfrm>
            <a:off x="10845800" y="610088"/>
            <a:ext cx="1236133" cy="459062"/>
            <a:chOff x="10845800" y="262954"/>
            <a:chExt cx="1236133" cy="459062"/>
          </a:xfrm>
        </p:grpSpPr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D944225D-D821-7049-8D8A-47A26A561C91}"/>
                </a:ext>
              </a:extLst>
            </p:cNvPr>
            <p:cNvSpPr/>
            <p:nvPr/>
          </p:nvSpPr>
          <p:spPr>
            <a:xfrm>
              <a:off x="10845800" y="402139"/>
              <a:ext cx="1236133" cy="319877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0D79C7B4-08B2-EF4E-9982-59A2330EBC5A}"/>
                </a:ext>
              </a:extLst>
            </p:cNvPr>
            <p:cNvSpPr/>
            <p:nvPr/>
          </p:nvSpPr>
          <p:spPr>
            <a:xfrm>
              <a:off x="10913533" y="262954"/>
              <a:ext cx="1092924" cy="228113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900" dirty="0"/>
                <a:t>data-pipeline</a:t>
              </a:r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EAF8198F-70F1-D24B-81C4-72892E593655}"/>
                </a:ext>
              </a:extLst>
            </p:cNvPr>
            <p:cNvSpPr/>
            <p:nvPr/>
          </p:nvSpPr>
          <p:spPr>
            <a:xfrm>
              <a:off x="10920901" y="549639"/>
              <a:ext cx="1104264" cy="80613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en-US" sz="1100" dirty="0"/>
            </a:p>
          </p:txBody>
        </p:sp>
      </p:grpSp>
      <p:sp>
        <p:nvSpPr>
          <p:cNvPr id="99" name="Rectangle 98">
            <a:extLst>
              <a:ext uri="{FF2B5EF4-FFF2-40B4-BE49-F238E27FC236}">
                <a16:creationId xmlns:a16="http://schemas.microsoft.com/office/drawing/2014/main" id="{D8D66A37-82E6-B746-B37A-68C5287FCDF8}"/>
              </a:ext>
            </a:extLst>
          </p:cNvPr>
          <p:cNvSpPr/>
          <p:nvPr/>
        </p:nvSpPr>
        <p:spPr>
          <a:xfrm>
            <a:off x="10845799" y="1310231"/>
            <a:ext cx="1236133" cy="4017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C26225E1-472F-3B48-BCA7-4915DC547722}"/>
              </a:ext>
            </a:extLst>
          </p:cNvPr>
          <p:cNvSpPr/>
          <p:nvPr/>
        </p:nvSpPr>
        <p:spPr>
          <a:xfrm>
            <a:off x="10920901" y="1202279"/>
            <a:ext cx="1085556" cy="21701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/>
              <a:t>Server/service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59665635-1F67-4E48-B8DB-BA36A4A6ECF2}"/>
              </a:ext>
            </a:extLst>
          </p:cNvPr>
          <p:cNvSpPr/>
          <p:nvPr/>
        </p:nvSpPr>
        <p:spPr>
          <a:xfrm>
            <a:off x="10939608" y="1479506"/>
            <a:ext cx="1085556" cy="18087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charset="0"/>
              <a:buChar char="•"/>
            </a:pPr>
            <a:endParaRPr lang="en-US" sz="1100" dirty="0"/>
          </a:p>
        </p:txBody>
      </p:sp>
      <p:sp>
        <p:nvSpPr>
          <p:cNvPr id="103" name="Can 102">
            <a:extLst>
              <a:ext uri="{FF2B5EF4-FFF2-40B4-BE49-F238E27FC236}">
                <a16:creationId xmlns:a16="http://schemas.microsoft.com/office/drawing/2014/main" id="{59FCC292-4078-4C48-9F0B-8FFC4494A71D}"/>
              </a:ext>
            </a:extLst>
          </p:cNvPr>
          <p:cNvSpPr/>
          <p:nvPr/>
        </p:nvSpPr>
        <p:spPr>
          <a:xfrm>
            <a:off x="11228893" y="1829651"/>
            <a:ext cx="645882" cy="747143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Docker volume</a:t>
            </a:r>
          </a:p>
        </p:txBody>
      </p:sp>
    </p:spTree>
    <p:extLst>
      <p:ext uri="{BB962C8B-B14F-4D97-AF65-F5344CB8AC3E}">
        <p14:creationId xmlns:p14="http://schemas.microsoft.com/office/powerpoint/2010/main" val="36110304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Semantics of Template?</a:t>
            </a:r>
          </a:p>
          <a:p>
            <a:r>
              <a:rPr lang="en-US" dirty="0"/>
              <a:t>We need an extra rule for class labels that have no </a:t>
            </a:r>
            <a:r>
              <a:rPr lang="en-US" dirty="0" err="1"/>
              <a:t>refered</a:t>
            </a:r>
            <a:r>
              <a:rPr lang="en-US" dirty="0"/>
              <a:t> classes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20852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VFB KB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Stores:</a:t>
            </a:r>
          </a:p>
          <a:p>
            <a:pPr lvl="1"/>
            <a:r>
              <a:rPr lang="en-US" dirty="0"/>
              <a:t>Annotated images:</a:t>
            </a:r>
          </a:p>
          <a:p>
            <a:pPr lvl="2"/>
            <a:r>
              <a:rPr lang="en-US" dirty="0"/>
              <a:t>Entities depicted = Typed OWL individuals</a:t>
            </a:r>
          </a:p>
          <a:p>
            <a:pPr lvl="2"/>
            <a:r>
              <a:rPr lang="en-US" dirty="0"/>
              <a:t>Image individuals have basic typing + link to templates registered to.  Registration edge contains file links &amp; some </a:t>
            </a:r>
            <a:r>
              <a:rPr lang="en-US" dirty="0" err="1"/>
              <a:t>reg</a:t>
            </a:r>
            <a:r>
              <a:rPr lang="en-US" dirty="0"/>
              <a:t> specific metadata</a:t>
            </a:r>
          </a:p>
          <a:p>
            <a:pPr lvl="2"/>
            <a:r>
              <a:rPr lang="en-US" dirty="0"/>
              <a:t>Images may be from light microscopy, EM reconstruction, annotated schematics</a:t>
            </a:r>
          </a:p>
          <a:p>
            <a:pPr lvl="2"/>
            <a:endParaRPr lang="en-US" dirty="0"/>
          </a:p>
          <a:p>
            <a:r>
              <a:rPr lang="en-US" dirty="0"/>
              <a:t>Does not store</a:t>
            </a:r>
          </a:p>
          <a:p>
            <a:pPr lvl="1"/>
            <a:r>
              <a:rPr lang="en-US" dirty="0" err="1"/>
              <a:t>Connectomic</a:t>
            </a:r>
            <a:r>
              <a:rPr lang="en-US" dirty="0"/>
              <a:t> data</a:t>
            </a:r>
          </a:p>
          <a:p>
            <a:pPr lvl="1"/>
            <a:r>
              <a:rPr lang="en-US" dirty="0"/>
              <a:t>General assertions about expression/phenotype</a:t>
            </a:r>
          </a:p>
          <a:p>
            <a:pPr lvl="1"/>
            <a:r>
              <a:rPr lang="en-US" dirty="0"/>
              <a:t>Axioms from imported ontologies apart from annotation axioms for label, </a:t>
            </a:r>
            <a:r>
              <a:rPr lang="en-US" dirty="0" err="1"/>
              <a:t>iri</a:t>
            </a:r>
            <a:r>
              <a:rPr lang="en-US" dirty="0"/>
              <a:t>, </a:t>
            </a:r>
            <a:r>
              <a:rPr lang="en-US" dirty="0" err="1"/>
              <a:t>short_form</a:t>
            </a:r>
            <a:r>
              <a:rPr lang="en-US" dirty="0"/>
              <a:t> </a:t>
            </a:r>
            <a:r>
              <a:rPr lang="mr-IN" dirty="0"/>
              <a:t>–</a:t>
            </a:r>
            <a:r>
              <a:rPr lang="en-US" dirty="0"/>
              <a:t> recorded as node attributes.</a:t>
            </a:r>
          </a:p>
        </p:txBody>
      </p:sp>
    </p:spTree>
    <p:extLst>
      <p:ext uri="{BB962C8B-B14F-4D97-AF65-F5344CB8AC3E}">
        <p14:creationId xmlns:p14="http://schemas.microsoft.com/office/powerpoint/2010/main" val="12272869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4500" y="49143"/>
            <a:ext cx="10515600" cy="1325563"/>
          </a:xfrm>
        </p:spPr>
        <p:txBody>
          <a:bodyPr/>
          <a:lstStyle/>
          <a:p>
            <a:r>
              <a:rPr lang="en-US" dirty="0"/>
              <a:t>Pipeline - aims</a:t>
            </a:r>
          </a:p>
        </p:txBody>
      </p:sp>
      <p:sp>
        <p:nvSpPr>
          <p:cNvPr id="4" name="Rectangle 3"/>
          <p:cNvSpPr/>
          <p:nvPr/>
        </p:nvSpPr>
        <p:spPr>
          <a:xfrm>
            <a:off x="4305300" y="3103571"/>
            <a:ext cx="1397000" cy="101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Integration layer</a:t>
            </a:r>
          </a:p>
          <a:p>
            <a:pPr algn="ctr"/>
            <a:r>
              <a:rPr lang="en-US" dirty="0"/>
              <a:t>= triple store</a:t>
            </a:r>
          </a:p>
        </p:txBody>
      </p:sp>
      <p:sp>
        <p:nvSpPr>
          <p:cNvPr id="5" name="Rectangle 4"/>
          <p:cNvSpPr/>
          <p:nvPr/>
        </p:nvSpPr>
        <p:spPr>
          <a:xfrm>
            <a:off x="6369046" y="1139687"/>
            <a:ext cx="1498600" cy="14327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Neo4j prod:</a:t>
            </a:r>
          </a:p>
          <a:p>
            <a:pPr algn="ctr"/>
            <a:r>
              <a:rPr lang="en-US" dirty="0">
                <a:latin typeface="Andale Mono" charset="0"/>
                <a:ea typeface="Andale Mono" charset="0"/>
                <a:cs typeface="Andale Mono" charset="0"/>
              </a:rPr>
              <a:t>Graphs;</a:t>
            </a:r>
          </a:p>
          <a:p>
            <a:pPr algn="ctr"/>
            <a:r>
              <a:rPr lang="en-US" dirty="0">
                <a:latin typeface="Andale Mono" charset="0"/>
                <a:ea typeface="Andale Mono" charset="0"/>
                <a:cs typeface="Andale Mono" charset="0"/>
              </a:rPr>
              <a:t>Basic metadata</a:t>
            </a:r>
          </a:p>
        </p:txBody>
      </p:sp>
      <p:sp>
        <p:nvSpPr>
          <p:cNvPr id="6" name="Rectangle 5"/>
          <p:cNvSpPr/>
          <p:nvPr/>
        </p:nvSpPr>
        <p:spPr>
          <a:xfrm>
            <a:off x="6181742" y="3146230"/>
            <a:ext cx="1919272" cy="8516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SOLR:</a:t>
            </a:r>
          </a:p>
          <a:p>
            <a:pPr algn="ctr"/>
            <a:r>
              <a:rPr lang="en-US" dirty="0">
                <a:latin typeface="Andale Mono" charset="0"/>
                <a:ea typeface="Andale Mono" charset="0"/>
                <a:cs typeface="Andale Mono" charset="0"/>
              </a:rPr>
              <a:t>Autocomplete search</a:t>
            </a:r>
          </a:p>
        </p:txBody>
      </p:sp>
      <p:sp>
        <p:nvSpPr>
          <p:cNvPr id="7" name="Rectangle 6"/>
          <p:cNvSpPr/>
          <p:nvPr/>
        </p:nvSpPr>
        <p:spPr>
          <a:xfrm>
            <a:off x="6369046" y="4571696"/>
            <a:ext cx="1498600" cy="8516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OWL:</a:t>
            </a:r>
          </a:p>
          <a:p>
            <a:pPr algn="ctr"/>
            <a:r>
              <a:rPr lang="en-US" dirty="0">
                <a:latin typeface="Andale Mono" charset="0"/>
                <a:ea typeface="Andale Mono" charset="0"/>
                <a:cs typeface="Andale Mono" charset="0"/>
              </a:rPr>
              <a:t>Queries</a:t>
            </a:r>
          </a:p>
        </p:txBody>
      </p:sp>
      <p:sp>
        <p:nvSpPr>
          <p:cNvPr id="8" name="Rectangle 7"/>
          <p:cNvSpPr/>
          <p:nvPr/>
        </p:nvSpPr>
        <p:spPr>
          <a:xfrm>
            <a:off x="1332703" y="4997543"/>
            <a:ext cx="1397000" cy="1016000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VFB annotation</a:t>
            </a:r>
          </a:p>
          <a:p>
            <a:pPr algn="ctr"/>
            <a:r>
              <a:rPr lang="en-US" dirty="0"/>
              <a:t>(KB)</a:t>
            </a:r>
          </a:p>
        </p:txBody>
      </p:sp>
      <p:sp>
        <p:nvSpPr>
          <p:cNvPr id="9" name="Rectangle 8"/>
          <p:cNvSpPr/>
          <p:nvPr/>
        </p:nvSpPr>
        <p:spPr>
          <a:xfrm>
            <a:off x="1924055" y="3146230"/>
            <a:ext cx="1634340" cy="101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CATMAID</a:t>
            </a:r>
          </a:p>
          <a:p>
            <a:pPr algn="ctr"/>
            <a:r>
              <a:rPr lang="en-US" dirty="0"/>
              <a:t>(</a:t>
            </a:r>
            <a:r>
              <a:rPr lang="en-US" dirty="0" err="1"/>
              <a:t>connectomics</a:t>
            </a:r>
            <a:r>
              <a:rPr lang="en-US" dirty="0"/>
              <a:t>)</a:t>
            </a:r>
          </a:p>
        </p:txBody>
      </p:sp>
      <p:sp>
        <p:nvSpPr>
          <p:cNvPr id="10" name="Rectangle 9"/>
          <p:cNvSpPr/>
          <p:nvPr/>
        </p:nvSpPr>
        <p:spPr>
          <a:xfrm>
            <a:off x="1930405" y="1537307"/>
            <a:ext cx="1397000" cy="101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FlyBase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-10401300" y="11047843"/>
            <a:ext cx="1397000" cy="101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/>
          <p:cNvCxnSpPr>
            <a:stCxn id="8" idx="3"/>
            <a:endCxn id="4" idx="1"/>
          </p:cNvCxnSpPr>
          <p:nvPr/>
        </p:nvCxnSpPr>
        <p:spPr>
          <a:xfrm flipV="1">
            <a:off x="2729703" y="3611571"/>
            <a:ext cx="1575597" cy="18939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9" idx="3"/>
            <a:endCxn id="4" idx="1"/>
          </p:cNvCxnSpPr>
          <p:nvPr/>
        </p:nvCxnSpPr>
        <p:spPr>
          <a:xfrm flipV="1">
            <a:off x="3558395" y="3611571"/>
            <a:ext cx="746905" cy="426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0" idx="3"/>
            <a:endCxn id="4" idx="1"/>
          </p:cNvCxnSpPr>
          <p:nvPr/>
        </p:nvCxnSpPr>
        <p:spPr>
          <a:xfrm>
            <a:off x="3327405" y="2045307"/>
            <a:ext cx="977895" cy="15662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877186" y="5143500"/>
            <a:ext cx="420993" cy="3620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endCxn id="6" idx="1"/>
          </p:cNvCxnSpPr>
          <p:nvPr/>
        </p:nvCxnSpPr>
        <p:spPr>
          <a:xfrm flipV="1">
            <a:off x="5310188" y="3572077"/>
            <a:ext cx="871554" cy="394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4" idx="3"/>
            <a:endCxn id="5" idx="1"/>
          </p:cNvCxnSpPr>
          <p:nvPr/>
        </p:nvCxnSpPr>
        <p:spPr>
          <a:xfrm flipV="1">
            <a:off x="5702300" y="1856073"/>
            <a:ext cx="666746" cy="17554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4" idx="3"/>
            <a:endCxn id="7" idx="1"/>
          </p:cNvCxnSpPr>
          <p:nvPr/>
        </p:nvCxnSpPr>
        <p:spPr>
          <a:xfrm>
            <a:off x="5702300" y="3611571"/>
            <a:ext cx="666746" cy="13859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1523" y="2812114"/>
            <a:ext cx="2519362" cy="1418620"/>
          </a:xfrm>
          <a:prstGeom prst="rect">
            <a:avLst/>
          </a:prstGeom>
        </p:spPr>
      </p:pic>
      <p:cxnSp>
        <p:nvCxnSpPr>
          <p:cNvPr id="60" name="Straight Arrow Connector 59"/>
          <p:cNvCxnSpPr>
            <a:stCxn id="9" idx="2"/>
          </p:cNvCxnSpPr>
          <p:nvPr/>
        </p:nvCxnSpPr>
        <p:spPr>
          <a:xfrm flipH="1">
            <a:off x="2331838" y="4162230"/>
            <a:ext cx="409387" cy="835312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stCxn id="10" idx="1"/>
          </p:cNvCxnSpPr>
          <p:nvPr/>
        </p:nvCxnSpPr>
        <p:spPr>
          <a:xfrm flipH="1">
            <a:off x="1466846" y="2045307"/>
            <a:ext cx="463559" cy="2952235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 flipH="1" flipV="1">
            <a:off x="7867648" y="2178369"/>
            <a:ext cx="1087439" cy="1393708"/>
          </a:xfrm>
          <a:prstGeom prst="straightConnector1">
            <a:avLst/>
          </a:prstGeom>
          <a:ln>
            <a:headEnd type="stealt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>
            <a:endCxn id="6" idx="3"/>
          </p:cNvCxnSpPr>
          <p:nvPr/>
        </p:nvCxnSpPr>
        <p:spPr>
          <a:xfrm flipH="1">
            <a:off x="8101014" y="3572077"/>
            <a:ext cx="854074" cy="0"/>
          </a:xfrm>
          <a:prstGeom prst="straightConnector1">
            <a:avLst/>
          </a:prstGeom>
          <a:ln>
            <a:headEnd type="stealt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>
          <a:xfrm flipH="1">
            <a:off x="7854157" y="3611571"/>
            <a:ext cx="1100930" cy="1406541"/>
          </a:xfrm>
          <a:prstGeom prst="straightConnector1">
            <a:avLst/>
          </a:prstGeom>
          <a:ln>
            <a:headEnd type="stealt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Rounded Rectangle 76"/>
          <p:cNvSpPr/>
          <p:nvPr/>
        </p:nvSpPr>
        <p:spPr>
          <a:xfrm>
            <a:off x="8992392" y="1825586"/>
            <a:ext cx="260350" cy="304658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Geppetto</a:t>
            </a:r>
            <a:endParaRPr lang="en-US" dirty="0"/>
          </a:p>
        </p:txBody>
      </p:sp>
      <p:cxnSp>
        <p:nvCxnSpPr>
          <p:cNvPr id="82" name="Straight Arrow Connector 81"/>
          <p:cNvCxnSpPr/>
          <p:nvPr/>
        </p:nvCxnSpPr>
        <p:spPr>
          <a:xfrm flipH="1">
            <a:off x="9290047" y="3521424"/>
            <a:ext cx="325441" cy="0"/>
          </a:xfrm>
          <a:prstGeom prst="straightConnector1">
            <a:avLst/>
          </a:prstGeom>
          <a:ln>
            <a:headEnd type="stealt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Rectangle 85"/>
          <p:cNvSpPr/>
          <p:nvPr/>
        </p:nvSpPr>
        <p:spPr>
          <a:xfrm>
            <a:off x="6392078" y="5759158"/>
            <a:ext cx="1498600" cy="8516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NBLAST</a:t>
            </a:r>
          </a:p>
        </p:txBody>
      </p:sp>
      <p:cxnSp>
        <p:nvCxnSpPr>
          <p:cNvPr id="94" name="Straight Arrow Connector 93"/>
          <p:cNvCxnSpPr/>
          <p:nvPr/>
        </p:nvCxnSpPr>
        <p:spPr>
          <a:xfrm flipH="1">
            <a:off x="7864481" y="3591824"/>
            <a:ext cx="1090606" cy="2594899"/>
          </a:xfrm>
          <a:prstGeom prst="straightConnector1">
            <a:avLst/>
          </a:prstGeom>
          <a:ln>
            <a:headEnd type="stealt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-75095" y="4497169"/>
            <a:ext cx="12170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  <a:p>
            <a:r>
              <a:rPr lang="en-US" dirty="0"/>
              <a:t>annotation</a:t>
            </a:r>
          </a:p>
        </p:txBody>
      </p:sp>
      <p:cxnSp>
        <p:nvCxnSpPr>
          <p:cNvPr id="102" name="Straight Arrow Connector 101"/>
          <p:cNvCxnSpPr>
            <a:stCxn id="106" idx="2"/>
          </p:cNvCxnSpPr>
          <p:nvPr/>
        </p:nvCxnSpPr>
        <p:spPr>
          <a:xfrm flipH="1">
            <a:off x="2729703" y="5125246"/>
            <a:ext cx="1532739" cy="43228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Oval 105"/>
          <p:cNvSpPr/>
          <p:nvPr/>
        </p:nvSpPr>
        <p:spPr>
          <a:xfrm>
            <a:off x="4262442" y="4627530"/>
            <a:ext cx="1143079" cy="99543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ontologies</a:t>
            </a:r>
          </a:p>
        </p:txBody>
      </p:sp>
      <p:cxnSp>
        <p:nvCxnSpPr>
          <p:cNvPr id="110" name="Straight Arrow Connector 109"/>
          <p:cNvCxnSpPr>
            <a:endCxn id="4" idx="2"/>
          </p:cNvCxnSpPr>
          <p:nvPr/>
        </p:nvCxnSpPr>
        <p:spPr>
          <a:xfrm flipV="1">
            <a:off x="4916557" y="4119571"/>
            <a:ext cx="87243" cy="5548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TextBox 115"/>
          <p:cNvSpPr txBox="1"/>
          <p:nvPr/>
        </p:nvSpPr>
        <p:spPr>
          <a:xfrm>
            <a:off x="1656522" y="4230734"/>
            <a:ext cx="5940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URI</a:t>
            </a:r>
          </a:p>
          <a:p>
            <a:r>
              <a:rPr lang="en-US" dirty="0"/>
              <a:t>sync</a:t>
            </a:r>
          </a:p>
        </p:txBody>
      </p:sp>
      <p:sp>
        <p:nvSpPr>
          <p:cNvPr id="117" name="TextBox 116"/>
          <p:cNvSpPr txBox="1"/>
          <p:nvPr/>
        </p:nvSpPr>
        <p:spPr>
          <a:xfrm>
            <a:off x="3211348" y="5428286"/>
            <a:ext cx="5940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URI</a:t>
            </a:r>
          </a:p>
          <a:p>
            <a:r>
              <a:rPr lang="en-US" dirty="0"/>
              <a:t>sync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4248602" y="5970884"/>
            <a:ext cx="960437" cy="84445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Image files</a:t>
            </a:r>
          </a:p>
        </p:txBody>
      </p:sp>
      <p:sp>
        <p:nvSpPr>
          <p:cNvPr id="22" name="Oval 21"/>
          <p:cNvSpPr/>
          <p:nvPr/>
        </p:nvSpPr>
        <p:spPr>
          <a:xfrm rot="1560066">
            <a:off x="3736438" y="3268575"/>
            <a:ext cx="4614189" cy="1932548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/>
          <p:cNvCxnSpPr>
            <a:stCxn id="22" idx="6"/>
          </p:cNvCxnSpPr>
          <p:nvPr/>
        </p:nvCxnSpPr>
        <p:spPr>
          <a:xfrm>
            <a:off x="8117116" y="5246252"/>
            <a:ext cx="1135626" cy="5129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8782177" y="5817391"/>
            <a:ext cx="31395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Same?  Nico says definitely not.</a:t>
            </a:r>
          </a:p>
        </p:txBody>
      </p:sp>
      <p:cxnSp>
        <p:nvCxnSpPr>
          <p:cNvPr id="45" name="Straight Arrow Connector 44"/>
          <p:cNvCxnSpPr/>
          <p:nvPr/>
        </p:nvCxnSpPr>
        <p:spPr>
          <a:xfrm flipV="1">
            <a:off x="742048" y="5541947"/>
            <a:ext cx="573393" cy="528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56837" y="5760453"/>
            <a:ext cx="10564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New entities</a:t>
            </a:r>
          </a:p>
        </p:txBody>
      </p:sp>
    </p:spTree>
    <p:extLst>
      <p:ext uri="{BB962C8B-B14F-4D97-AF65-F5344CB8AC3E}">
        <p14:creationId xmlns:p14="http://schemas.microsoft.com/office/powerpoint/2010/main" val="2974676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Can 40"/>
          <p:cNvSpPr/>
          <p:nvPr/>
        </p:nvSpPr>
        <p:spPr>
          <a:xfrm>
            <a:off x="9770808" y="2495550"/>
            <a:ext cx="1581484" cy="1181100"/>
          </a:xfrm>
          <a:prstGeom prst="can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7712588" y="1950846"/>
            <a:ext cx="1516634" cy="227700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234432" y="5856337"/>
            <a:ext cx="3911600" cy="7493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234432" y="3615249"/>
            <a:ext cx="3911600" cy="7493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an 3"/>
          <p:cNvSpPr/>
          <p:nvPr/>
        </p:nvSpPr>
        <p:spPr>
          <a:xfrm>
            <a:off x="234432" y="1684849"/>
            <a:ext cx="914400" cy="1216152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an 4"/>
          <p:cNvSpPr/>
          <p:nvPr/>
        </p:nvSpPr>
        <p:spPr>
          <a:xfrm>
            <a:off x="1733032" y="1684849"/>
            <a:ext cx="914400" cy="1216152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an 5"/>
          <p:cNvSpPr/>
          <p:nvPr/>
        </p:nvSpPr>
        <p:spPr>
          <a:xfrm>
            <a:off x="3231632" y="1684849"/>
            <a:ext cx="914400" cy="1216152"/>
          </a:xfrm>
          <a:prstGeom prst="can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r>
              <a:rPr lang="en-US" dirty="0"/>
              <a:t>KB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80482" y="3704149"/>
            <a:ext cx="6223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879082" y="3704149"/>
            <a:ext cx="6223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377682" y="3704149"/>
            <a:ext cx="6223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2540223" y="3805233"/>
            <a:ext cx="798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dipper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432" y="5154997"/>
            <a:ext cx="911585" cy="98709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5847" y="5156290"/>
            <a:ext cx="911585" cy="98709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4447" y="5154997"/>
            <a:ext cx="911585" cy="987090"/>
          </a:xfrm>
          <a:prstGeom prst="rect">
            <a:avLst/>
          </a:prstGeom>
        </p:spPr>
      </p:pic>
      <p:sp>
        <p:nvSpPr>
          <p:cNvPr id="28" name="Can 27"/>
          <p:cNvSpPr/>
          <p:nvPr/>
        </p:nvSpPr>
        <p:spPr>
          <a:xfrm>
            <a:off x="5266755" y="3635248"/>
            <a:ext cx="1678432" cy="1633341"/>
          </a:xfrm>
          <a:prstGeom prst="can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7363" y="4124198"/>
            <a:ext cx="911585" cy="987090"/>
          </a:xfrm>
          <a:prstGeom prst="rect">
            <a:avLst/>
          </a:prstGeom>
        </p:spPr>
      </p:pic>
      <p:sp>
        <p:nvSpPr>
          <p:cNvPr id="30" name="Can 29"/>
          <p:cNvSpPr/>
          <p:nvPr/>
        </p:nvSpPr>
        <p:spPr>
          <a:xfrm>
            <a:off x="5647363" y="165100"/>
            <a:ext cx="914400" cy="1216152"/>
          </a:xfrm>
          <a:prstGeom prst="can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NBLAST</a:t>
            </a:r>
          </a:p>
        </p:txBody>
      </p:sp>
      <p:sp>
        <p:nvSpPr>
          <p:cNvPr id="34" name="Rectangle 33"/>
          <p:cNvSpPr/>
          <p:nvPr/>
        </p:nvSpPr>
        <p:spPr>
          <a:xfrm>
            <a:off x="7788300" y="2406567"/>
            <a:ext cx="1353472" cy="49443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7788300" y="3041301"/>
            <a:ext cx="1353472" cy="49443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7788300" y="3663693"/>
            <a:ext cx="1353472" cy="49443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/>
          <p:cNvSpPr txBox="1"/>
          <p:nvPr/>
        </p:nvSpPr>
        <p:spPr>
          <a:xfrm>
            <a:off x="7712588" y="2024818"/>
            <a:ext cx="15402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Production Deploy</a:t>
            </a: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1296" y="2909352"/>
            <a:ext cx="1263559" cy="658856"/>
          </a:xfrm>
          <a:prstGeom prst="rect">
            <a:avLst/>
          </a:prstGeom>
        </p:spPr>
      </p:pic>
      <p:sp>
        <p:nvSpPr>
          <p:cNvPr id="42" name="Can 41"/>
          <p:cNvSpPr/>
          <p:nvPr/>
        </p:nvSpPr>
        <p:spPr>
          <a:xfrm>
            <a:off x="9770808" y="4087489"/>
            <a:ext cx="1581484" cy="1181100"/>
          </a:xfrm>
          <a:prstGeom prst="can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Can 42"/>
          <p:cNvSpPr/>
          <p:nvPr/>
        </p:nvSpPr>
        <p:spPr>
          <a:xfrm>
            <a:off x="9722333" y="887476"/>
            <a:ext cx="1581484" cy="1181100"/>
          </a:xfrm>
          <a:prstGeom prst="can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11112" y="1264830"/>
            <a:ext cx="1133743" cy="571978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71869" y="4482482"/>
            <a:ext cx="412227" cy="660556"/>
          </a:xfrm>
          <a:prstGeom prst="rect">
            <a:avLst/>
          </a:prstGeom>
        </p:spPr>
      </p:pic>
      <p:cxnSp>
        <p:nvCxnSpPr>
          <p:cNvPr id="47" name="Straight Arrow Connector 46"/>
          <p:cNvCxnSpPr/>
          <p:nvPr/>
        </p:nvCxnSpPr>
        <p:spPr>
          <a:xfrm flipV="1">
            <a:off x="6805930" y="2653784"/>
            <a:ext cx="824914" cy="94018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 flipV="1">
            <a:off x="6992342" y="3311091"/>
            <a:ext cx="638502" cy="41896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 flipV="1">
            <a:off x="7057578" y="3898669"/>
            <a:ext cx="573266" cy="10117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34" idx="3"/>
          </p:cNvCxnSpPr>
          <p:nvPr/>
        </p:nvCxnSpPr>
        <p:spPr>
          <a:xfrm flipV="1">
            <a:off x="9141772" y="2068576"/>
            <a:ext cx="617760" cy="58520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35" idx="3"/>
          </p:cNvCxnSpPr>
          <p:nvPr/>
        </p:nvCxnSpPr>
        <p:spPr>
          <a:xfrm flipV="1">
            <a:off x="9141772" y="3276176"/>
            <a:ext cx="524359" cy="1234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>
            <a:stCxn id="36" idx="3"/>
          </p:cNvCxnSpPr>
          <p:nvPr/>
        </p:nvCxnSpPr>
        <p:spPr>
          <a:xfrm>
            <a:off x="9141772" y="3910910"/>
            <a:ext cx="440068" cy="31694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stCxn id="4" idx="3"/>
          </p:cNvCxnSpPr>
          <p:nvPr/>
        </p:nvCxnSpPr>
        <p:spPr>
          <a:xfrm>
            <a:off x="691632" y="2901001"/>
            <a:ext cx="0" cy="52426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>
            <a:off x="2190232" y="2914135"/>
            <a:ext cx="0" cy="52426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>
          <a:xfrm>
            <a:off x="3714232" y="2914135"/>
            <a:ext cx="0" cy="52426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/>
          <p:nvPr/>
        </p:nvCxnSpPr>
        <p:spPr>
          <a:xfrm>
            <a:off x="704332" y="4380836"/>
            <a:ext cx="0" cy="52426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/>
          <p:nvPr/>
        </p:nvCxnSpPr>
        <p:spPr>
          <a:xfrm>
            <a:off x="2215632" y="4380836"/>
            <a:ext cx="0" cy="52426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/>
          <p:nvPr/>
        </p:nvCxnSpPr>
        <p:spPr>
          <a:xfrm>
            <a:off x="3726932" y="4380836"/>
            <a:ext cx="0" cy="52426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84" name="Group 83"/>
          <p:cNvGrpSpPr/>
          <p:nvPr/>
        </p:nvGrpSpPr>
        <p:grpSpPr>
          <a:xfrm>
            <a:off x="5065472" y="5643239"/>
            <a:ext cx="616641" cy="964277"/>
            <a:chOff x="4734909" y="5359400"/>
            <a:chExt cx="720371" cy="1092200"/>
          </a:xfrm>
        </p:grpSpPr>
        <p:sp>
          <p:nvSpPr>
            <p:cNvPr id="83" name="Oval 82"/>
            <p:cNvSpPr/>
            <p:nvPr/>
          </p:nvSpPr>
          <p:spPr>
            <a:xfrm>
              <a:off x="4734909" y="5359400"/>
              <a:ext cx="720371" cy="1092200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9" name="Picture 7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885339" y="5562747"/>
              <a:ext cx="412227" cy="660556"/>
            </a:xfrm>
            <a:prstGeom prst="rect">
              <a:avLst/>
            </a:prstGeom>
          </p:spPr>
        </p:pic>
      </p:grpSp>
      <p:cxnSp>
        <p:nvCxnSpPr>
          <p:cNvPr id="80" name="Straight Arrow Connector 79"/>
          <p:cNvCxnSpPr>
            <a:stCxn id="26" idx="3"/>
          </p:cNvCxnSpPr>
          <p:nvPr/>
        </p:nvCxnSpPr>
        <p:spPr>
          <a:xfrm flipV="1">
            <a:off x="4146032" y="4987110"/>
            <a:ext cx="1015165" cy="124387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86" name="Group 85"/>
          <p:cNvGrpSpPr/>
          <p:nvPr/>
        </p:nvGrpSpPr>
        <p:grpSpPr>
          <a:xfrm>
            <a:off x="5848019" y="5643239"/>
            <a:ext cx="616641" cy="964277"/>
            <a:chOff x="4734909" y="5359400"/>
            <a:chExt cx="720371" cy="1092200"/>
          </a:xfrm>
        </p:grpSpPr>
        <p:sp>
          <p:nvSpPr>
            <p:cNvPr id="87" name="Oval 86"/>
            <p:cNvSpPr/>
            <p:nvPr/>
          </p:nvSpPr>
          <p:spPr>
            <a:xfrm>
              <a:off x="4734909" y="5359400"/>
              <a:ext cx="720371" cy="1092200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8" name="Picture 8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885339" y="5562747"/>
              <a:ext cx="412227" cy="660556"/>
            </a:xfrm>
            <a:prstGeom prst="rect">
              <a:avLst/>
            </a:prstGeom>
          </p:spPr>
        </p:pic>
      </p:grpSp>
      <p:grpSp>
        <p:nvGrpSpPr>
          <p:cNvPr id="89" name="Group 88"/>
          <p:cNvGrpSpPr/>
          <p:nvPr/>
        </p:nvGrpSpPr>
        <p:grpSpPr>
          <a:xfrm>
            <a:off x="6640842" y="5656435"/>
            <a:ext cx="616641" cy="964277"/>
            <a:chOff x="4734909" y="5359400"/>
            <a:chExt cx="720371" cy="1092200"/>
          </a:xfrm>
        </p:grpSpPr>
        <p:sp>
          <p:nvSpPr>
            <p:cNvPr id="90" name="Oval 89"/>
            <p:cNvSpPr/>
            <p:nvPr/>
          </p:nvSpPr>
          <p:spPr>
            <a:xfrm>
              <a:off x="4734909" y="5359400"/>
              <a:ext cx="720371" cy="1092200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1" name="Picture 9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885339" y="5562747"/>
              <a:ext cx="412227" cy="660556"/>
            </a:xfrm>
            <a:prstGeom prst="rect">
              <a:avLst/>
            </a:prstGeom>
          </p:spPr>
        </p:pic>
      </p:grpSp>
      <p:cxnSp>
        <p:nvCxnSpPr>
          <p:cNvPr id="95" name="Straight Arrow Connector 94"/>
          <p:cNvCxnSpPr>
            <a:stCxn id="83" idx="0"/>
          </p:cNvCxnSpPr>
          <p:nvPr/>
        </p:nvCxnSpPr>
        <p:spPr>
          <a:xfrm flipV="1">
            <a:off x="5373793" y="5309869"/>
            <a:ext cx="118112" cy="33337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>
            <a:stCxn id="87" idx="0"/>
          </p:cNvCxnSpPr>
          <p:nvPr/>
        </p:nvCxnSpPr>
        <p:spPr>
          <a:xfrm flipH="1" flipV="1">
            <a:off x="6119687" y="5365429"/>
            <a:ext cx="36653" cy="27781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>
            <a:stCxn id="90" idx="0"/>
          </p:cNvCxnSpPr>
          <p:nvPr/>
        </p:nvCxnSpPr>
        <p:spPr>
          <a:xfrm flipH="1" flipV="1">
            <a:off x="6736328" y="5309869"/>
            <a:ext cx="212835" cy="34656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3" name="Straight Arrow Connector 112"/>
          <p:cNvCxnSpPr/>
          <p:nvPr/>
        </p:nvCxnSpPr>
        <p:spPr>
          <a:xfrm flipH="1">
            <a:off x="3998460" y="801138"/>
            <a:ext cx="420815" cy="79889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17" name="Picture 1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66131" y="203395"/>
            <a:ext cx="1889206" cy="477180"/>
          </a:xfrm>
          <a:prstGeom prst="rect">
            <a:avLst/>
          </a:prstGeom>
        </p:spPr>
      </p:pic>
      <p:cxnSp>
        <p:nvCxnSpPr>
          <p:cNvPr id="119" name="Elbow Connector 118"/>
          <p:cNvCxnSpPr>
            <a:stCxn id="117" idx="3"/>
            <a:endCxn id="43" idx="4"/>
          </p:cNvCxnSpPr>
          <p:nvPr/>
        </p:nvCxnSpPr>
        <p:spPr>
          <a:xfrm flipH="1">
            <a:off x="11303817" y="441985"/>
            <a:ext cx="251520" cy="1036041"/>
          </a:xfrm>
          <a:prstGeom prst="bentConnector3">
            <a:avLst>
              <a:gd name="adj1" fmla="val -90887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1" name="Elbow Connector 120"/>
          <p:cNvCxnSpPr>
            <a:stCxn id="117" idx="3"/>
            <a:endCxn id="41" idx="4"/>
          </p:cNvCxnSpPr>
          <p:nvPr/>
        </p:nvCxnSpPr>
        <p:spPr>
          <a:xfrm flipH="1">
            <a:off x="11352292" y="441985"/>
            <a:ext cx="203045" cy="2644115"/>
          </a:xfrm>
          <a:prstGeom prst="bentConnector3">
            <a:avLst>
              <a:gd name="adj1" fmla="val -112586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7" name="Elbow Connector 126"/>
          <p:cNvCxnSpPr>
            <a:stCxn id="117" idx="3"/>
            <a:endCxn id="42" idx="4"/>
          </p:cNvCxnSpPr>
          <p:nvPr/>
        </p:nvCxnSpPr>
        <p:spPr>
          <a:xfrm flipH="1">
            <a:off x="11352292" y="441985"/>
            <a:ext cx="203045" cy="4236054"/>
          </a:xfrm>
          <a:prstGeom prst="bentConnector3">
            <a:avLst>
              <a:gd name="adj1" fmla="val -112586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1" name="Rectangle 140"/>
          <p:cNvSpPr/>
          <p:nvPr/>
        </p:nvSpPr>
        <p:spPr>
          <a:xfrm>
            <a:off x="393182" y="499425"/>
            <a:ext cx="6223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URI sync</a:t>
            </a:r>
          </a:p>
        </p:txBody>
      </p:sp>
      <p:pic>
        <p:nvPicPr>
          <p:cNvPr id="112" name="Picture 1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91840" y="155164"/>
            <a:ext cx="626942" cy="593794"/>
          </a:xfrm>
          <a:prstGeom prst="rect">
            <a:avLst/>
          </a:prstGeom>
        </p:spPr>
      </p:pic>
      <p:pic>
        <p:nvPicPr>
          <p:cNvPr id="167" name="Picture 16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8442" y="2354407"/>
            <a:ext cx="798174" cy="416191"/>
          </a:xfrm>
          <a:prstGeom prst="rect">
            <a:avLst/>
          </a:prstGeom>
        </p:spPr>
      </p:pic>
      <p:cxnSp>
        <p:nvCxnSpPr>
          <p:cNvPr id="170" name="Straight Arrow Connector 169"/>
          <p:cNvCxnSpPr/>
          <p:nvPr/>
        </p:nvCxnSpPr>
        <p:spPr>
          <a:xfrm flipV="1">
            <a:off x="691632" y="1167670"/>
            <a:ext cx="0" cy="52187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3" name="Rectangle 172"/>
          <p:cNvSpPr/>
          <p:nvPr/>
        </p:nvSpPr>
        <p:spPr>
          <a:xfrm>
            <a:off x="1879082" y="499425"/>
            <a:ext cx="6223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URI sync</a:t>
            </a:r>
          </a:p>
        </p:txBody>
      </p:sp>
      <p:cxnSp>
        <p:nvCxnSpPr>
          <p:cNvPr id="174" name="Straight Arrow Connector 173"/>
          <p:cNvCxnSpPr/>
          <p:nvPr/>
        </p:nvCxnSpPr>
        <p:spPr>
          <a:xfrm flipV="1">
            <a:off x="2177532" y="1167670"/>
            <a:ext cx="0" cy="52187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6" name="Elbow Connector 175"/>
          <p:cNvCxnSpPr>
            <a:stCxn id="141" idx="0"/>
            <a:endCxn id="6" idx="1"/>
          </p:cNvCxnSpPr>
          <p:nvPr/>
        </p:nvCxnSpPr>
        <p:spPr>
          <a:xfrm rot="16200000" flipH="1">
            <a:off x="1603870" y="-400113"/>
            <a:ext cx="1185424" cy="2984500"/>
          </a:xfrm>
          <a:prstGeom prst="bentConnector3">
            <a:avLst>
              <a:gd name="adj1" fmla="val -19284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1" name="Elbow Connector 180"/>
          <p:cNvCxnSpPr>
            <a:stCxn id="173" idx="0"/>
            <a:endCxn id="6" idx="1"/>
          </p:cNvCxnSpPr>
          <p:nvPr/>
        </p:nvCxnSpPr>
        <p:spPr>
          <a:xfrm rot="16200000" flipH="1">
            <a:off x="2346820" y="342837"/>
            <a:ext cx="1185424" cy="1498600"/>
          </a:xfrm>
          <a:prstGeom prst="bentConnector3">
            <a:avLst>
              <a:gd name="adj1" fmla="val -19284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4" name="Straight Arrow Connector 183"/>
          <p:cNvCxnSpPr>
            <a:cxnSpLocks/>
            <a:stCxn id="117" idx="1"/>
          </p:cNvCxnSpPr>
          <p:nvPr/>
        </p:nvCxnSpPr>
        <p:spPr>
          <a:xfrm flipH="1">
            <a:off x="6736328" y="441985"/>
            <a:ext cx="2929803" cy="5743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7" name="Elbow Connector 186"/>
          <p:cNvCxnSpPr>
            <a:stCxn id="83" idx="2"/>
            <a:endCxn id="6" idx="4"/>
          </p:cNvCxnSpPr>
          <p:nvPr/>
        </p:nvCxnSpPr>
        <p:spPr>
          <a:xfrm rot="10800000">
            <a:off x="4146032" y="2292926"/>
            <a:ext cx="919440" cy="383245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90" name="Picture 18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17607" y="1202104"/>
            <a:ext cx="1022778" cy="1022778"/>
          </a:xfrm>
          <a:prstGeom prst="rect">
            <a:avLst/>
          </a:prstGeom>
        </p:spPr>
      </p:pic>
      <p:cxnSp>
        <p:nvCxnSpPr>
          <p:cNvPr id="191" name="Straight Arrow Connector 190"/>
          <p:cNvCxnSpPr>
            <a:stCxn id="112" idx="2"/>
            <a:endCxn id="190" idx="0"/>
          </p:cNvCxnSpPr>
          <p:nvPr/>
        </p:nvCxnSpPr>
        <p:spPr>
          <a:xfrm>
            <a:off x="4705311" y="748958"/>
            <a:ext cx="123685" cy="45314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4" name="Straight Arrow Connector 193"/>
          <p:cNvCxnSpPr/>
          <p:nvPr/>
        </p:nvCxnSpPr>
        <p:spPr>
          <a:xfrm flipH="1">
            <a:off x="4196004" y="1883083"/>
            <a:ext cx="190666" cy="7464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8" name="Rectangle 197"/>
          <p:cNvSpPr/>
          <p:nvPr/>
        </p:nvSpPr>
        <p:spPr>
          <a:xfrm>
            <a:off x="7385108" y="4462727"/>
            <a:ext cx="1867293" cy="65030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e.G</a:t>
            </a:r>
            <a:r>
              <a:rPr lang="en-US" sz="1200" dirty="0"/>
              <a:t> </a:t>
            </a:r>
            <a:r>
              <a:rPr lang="en-US" sz="1200" dirty="0" err="1"/>
              <a:t>Materialisation</a:t>
            </a:r>
            <a:r>
              <a:rPr lang="en-US" sz="1200" dirty="0"/>
              <a:t>, Most specific classification</a:t>
            </a:r>
          </a:p>
        </p:txBody>
      </p:sp>
      <p:cxnSp>
        <p:nvCxnSpPr>
          <p:cNvPr id="199" name="Straight Arrow Connector 198"/>
          <p:cNvCxnSpPr/>
          <p:nvPr/>
        </p:nvCxnSpPr>
        <p:spPr>
          <a:xfrm>
            <a:off x="6992342" y="4732517"/>
            <a:ext cx="30602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2" name="Straight Arrow Connector 201"/>
          <p:cNvCxnSpPr/>
          <p:nvPr/>
        </p:nvCxnSpPr>
        <p:spPr>
          <a:xfrm flipH="1">
            <a:off x="6992342" y="4905100"/>
            <a:ext cx="35186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1" name="Rectangle 80"/>
          <p:cNvSpPr/>
          <p:nvPr/>
        </p:nvSpPr>
        <p:spPr>
          <a:xfrm>
            <a:off x="4002303" y="934646"/>
            <a:ext cx="538647" cy="41178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TSV</a:t>
            </a:r>
          </a:p>
        </p:txBody>
      </p:sp>
    </p:spTree>
    <p:extLst>
      <p:ext uri="{BB962C8B-B14F-4D97-AF65-F5344CB8AC3E}">
        <p14:creationId xmlns:p14="http://schemas.microsoft.com/office/powerpoint/2010/main" val="11757849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Can 40"/>
          <p:cNvSpPr/>
          <p:nvPr/>
        </p:nvSpPr>
        <p:spPr>
          <a:xfrm>
            <a:off x="9770808" y="2495550"/>
            <a:ext cx="1581484" cy="1181100"/>
          </a:xfrm>
          <a:prstGeom prst="can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7712588" y="1950846"/>
            <a:ext cx="1516634" cy="227700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234432" y="5856337"/>
            <a:ext cx="3911600" cy="7493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234432" y="3615249"/>
            <a:ext cx="3911600" cy="7493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an 3"/>
          <p:cNvSpPr/>
          <p:nvPr/>
        </p:nvSpPr>
        <p:spPr>
          <a:xfrm>
            <a:off x="234432" y="1684849"/>
            <a:ext cx="914400" cy="1216152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5" name="Can 4"/>
          <p:cNvSpPr/>
          <p:nvPr/>
        </p:nvSpPr>
        <p:spPr>
          <a:xfrm>
            <a:off x="1733032" y="1684849"/>
            <a:ext cx="914400" cy="1216152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Flybase</a:t>
            </a:r>
            <a:endParaRPr lang="en-US" dirty="0"/>
          </a:p>
        </p:txBody>
      </p:sp>
      <p:sp>
        <p:nvSpPr>
          <p:cNvPr id="6" name="Can 5"/>
          <p:cNvSpPr/>
          <p:nvPr/>
        </p:nvSpPr>
        <p:spPr>
          <a:xfrm>
            <a:off x="3231632" y="1684849"/>
            <a:ext cx="914400" cy="1216152"/>
          </a:xfrm>
          <a:prstGeom prst="can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r>
              <a:rPr lang="en-US" dirty="0"/>
              <a:t>KB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80482" y="3704149"/>
            <a:ext cx="6223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879082" y="3704149"/>
            <a:ext cx="6223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377682" y="3704149"/>
            <a:ext cx="6223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2540223" y="3805233"/>
            <a:ext cx="798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dipper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432" y="5154997"/>
            <a:ext cx="911585" cy="98709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5847" y="5156290"/>
            <a:ext cx="911585" cy="98709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4447" y="5154997"/>
            <a:ext cx="911585" cy="987090"/>
          </a:xfrm>
          <a:prstGeom prst="rect">
            <a:avLst/>
          </a:prstGeom>
        </p:spPr>
      </p:pic>
      <p:sp>
        <p:nvSpPr>
          <p:cNvPr id="28" name="Can 27"/>
          <p:cNvSpPr/>
          <p:nvPr/>
        </p:nvSpPr>
        <p:spPr>
          <a:xfrm>
            <a:off x="5266755" y="3635248"/>
            <a:ext cx="1678432" cy="1633341"/>
          </a:xfrm>
          <a:prstGeom prst="can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7363" y="4124198"/>
            <a:ext cx="911585" cy="987090"/>
          </a:xfrm>
          <a:prstGeom prst="rect">
            <a:avLst/>
          </a:prstGeom>
        </p:spPr>
      </p:pic>
      <p:sp>
        <p:nvSpPr>
          <p:cNvPr id="34" name="Rectangle 33"/>
          <p:cNvSpPr/>
          <p:nvPr/>
        </p:nvSpPr>
        <p:spPr>
          <a:xfrm>
            <a:off x="7788300" y="2406567"/>
            <a:ext cx="1353472" cy="49443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7788300" y="3041301"/>
            <a:ext cx="1353472" cy="49443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7788300" y="3663693"/>
            <a:ext cx="1353472" cy="49443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/>
          <p:cNvSpPr txBox="1"/>
          <p:nvPr/>
        </p:nvSpPr>
        <p:spPr>
          <a:xfrm>
            <a:off x="7712588" y="2024818"/>
            <a:ext cx="8197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REST API</a:t>
            </a: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1296" y="2909352"/>
            <a:ext cx="1263559" cy="658856"/>
          </a:xfrm>
          <a:prstGeom prst="rect">
            <a:avLst/>
          </a:prstGeom>
        </p:spPr>
      </p:pic>
      <p:sp>
        <p:nvSpPr>
          <p:cNvPr id="42" name="Can 41"/>
          <p:cNvSpPr/>
          <p:nvPr/>
        </p:nvSpPr>
        <p:spPr>
          <a:xfrm>
            <a:off x="9770808" y="4087489"/>
            <a:ext cx="1581484" cy="1181100"/>
          </a:xfrm>
          <a:prstGeom prst="can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Can 42"/>
          <p:cNvSpPr/>
          <p:nvPr/>
        </p:nvSpPr>
        <p:spPr>
          <a:xfrm>
            <a:off x="9722333" y="887476"/>
            <a:ext cx="1581484" cy="1181100"/>
          </a:xfrm>
          <a:prstGeom prst="can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11112" y="1264830"/>
            <a:ext cx="1133743" cy="571978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71869" y="4482482"/>
            <a:ext cx="412227" cy="660556"/>
          </a:xfrm>
          <a:prstGeom prst="rect">
            <a:avLst/>
          </a:prstGeom>
        </p:spPr>
      </p:pic>
      <p:cxnSp>
        <p:nvCxnSpPr>
          <p:cNvPr id="47" name="Straight Arrow Connector 46"/>
          <p:cNvCxnSpPr/>
          <p:nvPr/>
        </p:nvCxnSpPr>
        <p:spPr>
          <a:xfrm flipV="1">
            <a:off x="6805930" y="2653784"/>
            <a:ext cx="824914" cy="94018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 flipV="1">
            <a:off x="6992342" y="3311091"/>
            <a:ext cx="638502" cy="41896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 flipV="1">
            <a:off x="7057578" y="3898669"/>
            <a:ext cx="573266" cy="10117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34" idx="3"/>
          </p:cNvCxnSpPr>
          <p:nvPr/>
        </p:nvCxnSpPr>
        <p:spPr>
          <a:xfrm flipV="1">
            <a:off x="9141772" y="2068576"/>
            <a:ext cx="617760" cy="58520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35" idx="3"/>
          </p:cNvCxnSpPr>
          <p:nvPr/>
        </p:nvCxnSpPr>
        <p:spPr>
          <a:xfrm flipV="1">
            <a:off x="9141772" y="3276176"/>
            <a:ext cx="524359" cy="1234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>
            <a:stCxn id="36" idx="3"/>
          </p:cNvCxnSpPr>
          <p:nvPr/>
        </p:nvCxnSpPr>
        <p:spPr>
          <a:xfrm>
            <a:off x="9141772" y="3910910"/>
            <a:ext cx="440068" cy="31694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stCxn id="4" idx="3"/>
          </p:cNvCxnSpPr>
          <p:nvPr/>
        </p:nvCxnSpPr>
        <p:spPr>
          <a:xfrm>
            <a:off x="691632" y="2901001"/>
            <a:ext cx="0" cy="52426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>
            <a:off x="2190232" y="2914135"/>
            <a:ext cx="0" cy="52426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>
          <a:xfrm>
            <a:off x="3714232" y="2914135"/>
            <a:ext cx="0" cy="52426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/>
          <p:nvPr/>
        </p:nvCxnSpPr>
        <p:spPr>
          <a:xfrm>
            <a:off x="704332" y="4380836"/>
            <a:ext cx="0" cy="52426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/>
          <p:nvPr/>
        </p:nvCxnSpPr>
        <p:spPr>
          <a:xfrm>
            <a:off x="2215632" y="4380836"/>
            <a:ext cx="0" cy="52426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/>
          <p:nvPr/>
        </p:nvCxnSpPr>
        <p:spPr>
          <a:xfrm>
            <a:off x="3726932" y="4380836"/>
            <a:ext cx="0" cy="52426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84" name="Group 83"/>
          <p:cNvGrpSpPr/>
          <p:nvPr/>
        </p:nvGrpSpPr>
        <p:grpSpPr>
          <a:xfrm>
            <a:off x="5065472" y="5643239"/>
            <a:ext cx="616641" cy="964277"/>
            <a:chOff x="4734909" y="5359400"/>
            <a:chExt cx="720371" cy="1092200"/>
          </a:xfrm>
        </p:grpSpPr>
        <p:sp>
          <p:nvSpPr>
            <p:cNvPr id="83" name="Oval 82"/>
            <p:cNvSpPr/>
            <p:nvPr/>
          </p:nvSpPr>
          <p:spPr>
            <a:xfrm>
              <a:off x="4734909" y="5359400"/>
              <a:ext cx="720371" cy="1092200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9" name="Picture 7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885339" y="5562747"/>
              <a:ext cx="412227" cy="660556"/>
            </a:xfrm>
            <a:prstGeom prst="rect">
              <a:avLst/>
            </a:prstGeom>
          </p:spPr>
        </p:pic>
      </p:grpSp>
      <p:cxnSp>
        <p:nvCxnSpPr>
          <p:cNvPr id="80" name="Straight Arrow Connector 79"/>
          <p:cNvCxnSpPr>
            <a:stCxn id="26" idx="3"/>
          </p:cNvCxnSpPr>
          <p:nvPr/>
        </p:nvCxnSpPr>
        <p:spPr>
          <a:xfrm flipV="1">
            <a:off x="4146032" y="4987110"/>
            <a:ext cx="1015165" cy="124387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86" name="Group 85"/>
          <p:cNvGrpSpPr/>
          <p:nvPr/>
        </p:nvGrpSpPr>
        <p:grpSpPr>
          <a:xfrm>
            <a:off x="5848019" y="5643239"/>
            <a:ext cx="616641" cy="964277"/>
            <a:chOff x="4734909" y="5359400"/>
            <a:chExt cx="720371" cy="1092200"/>
          </a:xfrm>
        </p:grpSpPr>
        <p:sp>
          <p:nvSpPr>
            <p:cNvPr id="87" name="Oval 86"/>
            <p:cNvSpPr/>
            <p:nvPr/>
          </p:nvSpPr>
          <p:spPr>
            <a:xfrm>
              <a:off x="4734909" y="5359400"/>
              <a:ext cx="720371" cy="1092200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8" name="Picture 8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885339" y="5562747"/>
              <a:ext cx="412227" cy="660556"/>
            </a:xfrm>
            <a:prstGeom prst="rect">
              <a:avLst/>
            </a:prstGeom>
          </p:spPr>
        </p:pic>
      </p:grpSp>
      <p:grpSp>
        <p:nvGrpSpPr>
          <p:cNvPr id="89" name="Group 88"/>
          <p:cNvGrpSpPr/>
          <p:nvPr/>
        </p:nvGrpSpPr>
        <p:grpSpPr>
          <a:xfrm>
            <a:off x="6640842" y="5656435"/>
            <a:ext cx="616641" cy="964277"/>
            <a:chOff x="4734909" y="5359400"/>
            <a:chExt cx="720371" cy="1092200"/>
          </a:xfrm>
        </p:grpSpPr>
        <p:sp>
          <p:nvSpPr>
            <p:cNvPr id="90" name="Oval 89"/>
            <p:cNvSpPr/>
            <p:nvPr/>
          </p:nvSpPr>
          <p:spPr>
            <a:xfrm>
              <a:off x="4734909" y="5359400"/>
              <a:ext cx="720371" cy="1092200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1" name="Picture 9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885339" y="5562747"/>
              <a:ext cx="412227" cy="660556"/>
            </a:xfrm>
            <a:prstGeom prst="rect">
              <a:avLst/>
            </a:prstGeom>
          </p:spPr>
        </p:pic>
      </p:grpSp>
      <p:cxnSp>
        <p:nvCxnSpPr>
          <p:cNvPr id="95" name="Straight Arrow Connector 94"/>
          <p:cNvCxnSpPr>
            <a:stCxn id="83" idx="0"/>
          </p:cNvCxnSpPr>
          <p:nvPr/>
        </p:nvCxnSpPr>
        <p:spPr>
          <a:xfrm flipV="1">
            <a:off x="5373793" y="5309869"/>
            <a:ext cx="118112" cy="33337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>
            <a:stCxn id="87" idx="0"/>
          </p:cNvCxnSpPr>
          <p:nvPr/>
        </p:nvCxnSpPr>
        <p:spPr>
          <a:xfrm flipH="1" flipV="1">
            <a:off x="6119687" y="5365429"/>
            <a:ext cx="36653" cy="27781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>
            <a:stCxn id="90" idx="0"/>
          </p:cNvCxnSpPr>
          <p:nvPr/>
        </p:nvCxnSpPr>
        <p:spPr>
          <a:xfrm flipH="1" flipV="1">
            <a:off x="6736328" y="5309869"/>
            <a:ext cx="212835" cy="34656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17" name="Picture 1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66131" y="203395"/>
            <a:ext cx="1889206" cy="477180"/>
          </a:xfrm>
          <a:prstGeom prst="rect">
            <a:avLst/>
          </a:prstGeom>
        </p:spPr>
      </p:pic>
      <p:cxnSp>
        <p:nvCxnSpPr>
          <p:cNvPr id="119" name="Elbow Connector 118"/>
          <p:cNvCxnSpPr>
            <a:stCxn id="117" idx="3"/>
            <a:endCxn id="43" idx="4"/>
          </p:cNvCxnSpPr>
          <p:nvPr/>
        </p:nvCxnSpPr>
        <p:spPr>
          <a:xfrm flipH="1">
            <a:off x="11303817" y="441985"/>
            <a:ext cx="251520" cy="1036041"/>
          </a:xfrm>
          <a:prstGeom prst="bentConnector3">
            <a:avLst>
              <a:gd name="adj1" fmla="val -90887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1" name="Elbow Connector 120"/>
          <p:cNvCxnSpPr>
            <a:stCxn id="117" idx="3"/>
            <a:endCxn id="41" idx="4"/>
          </p:cNvCxnSpPr>
          <p:nvPr/>
        </p:nvCxnSpPr>
        <p:spPr>
          <a:xfrm flipH="1">
            <a:off x="11352292" y="441985"/>
            <a:ext cx="203045" cy="2644115"/>
          </a:xfrm>
          <a:prstGeom prst="bentConnector3">
            <a:avLst>
              <a:gd name="adj1" fmla="val -112586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7" name="Elbow Connector 126"/>
          <p:cNvCxnSpPr>
            <a:stCxn id="117" idx="3"/>
            <a:endCxn id="42" idx="4"/>
          </p:cNvCxnSpPr>
          <p:nvPr/>
        </p:nvCxnSpPr>
        <p:spPr>
          <a:xfrm flipH="1">
            <a:off x="11352292" y="441985"/>
            <a:ext cx="203045" cy="4236054"/>
          </a:xfrm>
          <a:prstGeom prst="bentConnector3">
            <a:avLst>
              <a:gd name="adj1" fmla="val -112586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1" name="Rectangle 140"/>
          <p:cNvSpPr/>
          <p:nvPr/>
        </p:nvSpPr>
        <p:spPr>
          <a:xfrm>
            <a:off x="393182" y="499425"/>
            <a:ext cx="6223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URI sync</a:t>
            </a:r>
          </a:p>
        </p:txBody>
      </p:sp>
      <p:pic>
        <p:nvPicPr>
          <p:cNvPr id="112" name="Picture 1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11071" y="229939"/>
            <a:ext cx="626942" cy="593794"/>
          </a:xfrm>
          <a:prstGeom prst="rect">
            <a:avLst/>
          </a:prstGeom>
        </p:spPr>
      </p:pic>
      <p:pic>
        <p:nvPicPr>
          <p:cNvPr id="167" name="Picture 16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8442" y="2354407"/>
            <a:ext cx="798174" cy="416191"/>
          </a:xfrm>
          <a:prstGeom prst="rect">
            <a:avLst/>
          </a:prstGeom>
        </p:spPr>
      </p:pic>
      <p:cxnSp>
        <p:nvCxnSpPr>
          <p:cNvPr id="170" name="Straight Arrow Connector 169"/>
          <p:cNvCxnSpPr/>
          <p:nvPr/>
        </p:nvCxnSpPr>
        <p:spPr>
          <a:xfrm flipV="1">
            <a:off x="691632" y="1167670"/>
            <a:ext cx="0" cy="52187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3" name="Rectangle 172"/>
          <p:cNvSpPr/>
          <p:nvPr/>
        </p:nvSpPr>
        <p:spPr>
          <a:xfrm>
            <a:off x="1879082" y="499425"/>
            <a:ext cx="6223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URI sync</a:t>
            </a:r>
          </a:p>
        </p:txBody>
      </p:sp>
      <p:cxnSp>
        <p:nvCxnSpPr>
          <p:cNvPr id="174" name="Straight Arrow Connector 173"/>
          <p:cNvCxnSpPr/>
          <p:nvPr/>
        </p:nvCxnSpPr>
        <p:spPr>
          <a:xfrm flipV="1">
            <a:off x="2177532" y="1167670"/>
            <a:ext cx="0" cy="52187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6" name="Elbow Connector 175"/>
          <p:cNvCxnSpPr>
            <a:stCxn id="141" idx="0"/>
            <a:endCxn id="6" idx="1"/>
          </p:cNvCxnSpPr>
          <p:nvPr/>
        </p:nvCxnSpPr>
        <p:spPr>
          <a:xfrm rot="16200000" flipH="1">
            <a:off x="1603870" y="-400113"/>
            <a:ext cx="1185424" cy="2984500"/>
          </a:xfrm>
          <a:prstGeom prst="bentConnector3">
            <a:avLst>
              <a:gd name="adj1" fmla="val -19284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1" name="Elbow Connector 180"/>
          <p:cNvCxnSpPr>
            <a:stCxn id="173" idx="0"/>
            <a:endCxn id="6" idx="1"/>
          </p:cNvCxnSpPr>
          <p:nvPr/>
        </p:nvCxnSpPr>
        <p:spPr>
          <a:xfrm rot="16200000" flipH="1">
            <a:off x="2346820" y="342837"/>
            <a:ext cx="1185424" cy="1498600"/>
          </a:xfrm>
          <a:prstGeom prst="bentConnector3">
            <a:avLst>
              <a:gd name="adj1" fmla="val -19284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7" name="Elbow Connector 186"/>
          <p:cNvCxnSpPr>
            <a:stCxn id="83" idx="2"/>
            <a:endCxn id="6" idx="4"/>
          </p:cNvCxnSpPr>
          <p:nvPr/>
        </p:nvCxnSpPr>
        <p:spPr>
          <a:xfrm rot="10800000">
            <a:off x="4146032" y="2292926"/>
            <a:ext cx="919440" cy="3832453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1" name="Straight Arrow Connector 190"/>
          <p:cNvCxnSpPr>
            <a:cxnSpLocks/>
          </p:cNvCxnSpPr>
          <p:nvPr/>
        </p:nvCxnSpPr>
        <p:spPr>
          <a:xfrm>
            <a:off x="5848019" y="881381"/>
            <a:ext cx="128769" cy="38344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8" name="Rectangle 197"/>
          <p:cNvSpPr/>
          <p:nvPr/>
        </p:nvSpPr>
        <p:spPr>
          <a:xfrm>
            <a:off x="7385108" y="4462727"/>
            <a:ext cx="2032522" cy="65030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Triplestore</a:t>
            </a:r>
            <a:r>
              <a:rPr lang="en-US" sz="1200" dirty="0"/>
              <a:t> Post-processing,</a:t>
            </a:r>
          </a:p>
          <a:p>
            <a:pPr algn="ctr"/>
            <a:r>
              <a:rPr lang="en-US" sz="1200" dirty="0" err="1"/>
              <a:t>e.g</a:t>
            </a:r>
            <a:r>
              <a:rPr lang="en-US" sz="1200" dirty="0"/>
              <a:t> </a:t>
            </a:r>
            <a:r>
              <a:rPr lang="en-US" sz="1200" dirty="0" err="1"/>
              <a:t>Materialisation</a:t>
            </a:r>
            <a:r>
              <a:rPr lang="en-US" sz="1200" dirty="0"/>
              <a:t>, Most specific classification</a:t>
            </a:r>
          </a:p>
        </p:txBody>
      </p:sp>
      <p:cxnSp>
        <p:nvCxnSpPr>
          <p:cNvPr id="199" name="Straight Arrow Connector 198"/>
          <p:cNvCxnSpPr/>
          <p:nvPr/>
        </p:nvCxnSpPr>
        <p:spPr>
          <a:xfrm>
            <a:off x="6992342" y="4732517"/>
            <a:ext cx="30602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2" name="Straight Arrow Connector 201"/>
          <p:cNvCxnSpPr/>
          <p:nvPr/>
        </p:nvCxnSpPr>
        <p:spPr>
          <a:xfrm flipH="1">
            <a:off x="6992342" y="4905100"/>
            <a:ext cx="35186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469C3418-D394-A244-99CB-557D27B688A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91659" y="1457223"/>
            <a:ext cx="801138" cy="801138"/>
          </a:xfrm>
          <a:prstGeom prst="rect">
            <a:avLst/>
          </a:prstGeom>
        </p:spPr>
      </p:pic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04C95941-7D87-794A-A8E6-CE80099D43AD}"/>
              </a:ext>
            </a:extLst>
          </p:cNvPr>
          <p:cNvCxnSpPr>
            <a:cxnSpLocks/>
          </p:cNvCxnSpPr>
          <p:nvPr/>
        </p:nvCxnSpPr>
        <p:spPr>
          <a:xfrm flipH="1">
            <a:off x="4243640" y="1911563"/>
            <a:ext cx="26714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6" name="Rectangle 95">
            <a:extLst>
              <a:ext uri="{FF2B5EF4-FFF2-40B4-BE49-F238E27FC236}">
                <a16:creationId xmlns:a16="http://schemas.microsoft.com/office/drawing/2014/main" id="{CD963C8A-749F-B243-B986-7CA3798889ED}"/>
              </a:ext>
            </a:extLst>
          </p:cNvPr>
          <p:cNvSpPr/>
          <p:nvPr/>
        </p:nvSpPr>
        <p:spPr>
          <a:xfrm>
            <a:off x="4570571" y="1638380"/>
            <a:ext cx="803221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Ingest, Validation</a:t>
            </a:r>
          </a:p>
        </p:txBody>
      </p: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DB59F346-447A-B84F-85AB-2034A8D7D881}"/>
              </a:ext>
            </a:extLst>
          </p:cNvPr>
          <p:cNvCxnSpPr>
            <a:cxnSpLocks/>
          </p:cNvCxnSpPr>
          <p:nvPr/>
        </p:nvCxnSpPr>
        <p:spPr>
          <a:xfrm flipH="1">
            <a:off x="5407431" y="1911563"/>
            <a:ext cx="21312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F72DCC26-E347-E24F-AABA-B87E81046326}"/>
              </a:ext>
            </a:extLst>
          </p:cNvPr>
          <p:cNvCxnSpPr>
            <a:cxnSpLocks/>
          </p:cNvCxnSpPr>
          <p:nvPr/>
        </p:nvCxnSpPr>
        <p:spPr>
          <a:xfrm flipH="1">
            <a:off x="4009570" y="636144"/>
            <a:ext cx="1449714" cy="98352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B094D810-7471-C14D-B35A-86515B52F98E}"/>
              </a:ext>
            </a:extLst>
          </p:cNvPr>
          <p:cNvSpPr txBox="1"/>
          <p:nvPr/>
        </p:nvSpPr>
        <p:spPr>
          <a:xfrm>
            <a:off x="6153222" y="316523"/>
            <a:ext cx="1305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VFB Curator</a:t>
            </a:r>
          </a:p>
        </p:txBody>
      </p:sp>
    </p:spTree>
    <p:extLst>
      <p:ext uri="{BB962C8B-B14F-4D97-AF65-F5344CB8AC3E}">
        <p14:creationId xmlns:p14="http://schemas.microsoft.com/office/powerpoint/2010/main" val="25780539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DATARAW</a:t>
            </a:r>
          </a:p>
          <a:p>
            <a:r>
              <a:rPr lang="en-US" dirty="0"/>
              <a:t>DATA</a:t>
            </a:r>
          </a:p>
          <a:p>
            <a:r>
              <a:rPr lang="en-US" dirty="0"/>
              <a:t>Collect all relevant sources in DATARAW</a:t>
            </a:r>
          </a:p>
          <a:p>
            <a:pPr lvl="1"/>
            <a:r>
              <a:rPr lang="en-US" dirty="0"/>
              <a:t>Run dipper</a:t>
            </a:r>
          </a:p>
          <a:p>
            <a:pPr lvl="2"/>
            <a:r>
              <a:rPr lang="en-US" dirty="0"/>
              <a:t>Copy files to DATARAW</a:t>
            </a:r>
          </a:p>
          <a:p>
            <a:pPr lvl="1"/>
            <a:r>
              <a:rPr lang="en-US" dirty="0"/>
              <a:t>Copy </a:t>
            </a:r>
            <a:r>
              <a:rPr lang="en-US" dirty="0" err="1"/>
              <a:t>VFB.owl</a:t>
            </a:r>
            <a:r>
              <a:rPr lang="en-US" dirty="0"/>
              <a:t> and others to DATARAW</a:t>
            </a:r>
          </a:p>
          <a:p>
            <a:r>
              <a:rPr lang="en-US" dirty="0"/>
              <a:t>Preprocess data in DATARAW</a:t>
            </a:r>
          </a:p>
          <a:p>
            <a:pPr lvl="1"/>
            <a:r>
              <a:rPr lang="en-US" dirty="0"/>
              <a:t>Convert all files to RDF/XML and </a:t>
            </a:r>
            <a:r>
              <a:rPr lang="en-US" dirty="0" err="1"/>
              <a:t>gzip</a:t>
            </a:r>
            <a:endParaRPr lang="en-US" dirty="0"/>
          </a:p>
          <a:p>
            <a:pPr lvl="1"/>
            <a:r>
              <a:rPr lang="en-US"/>
              <a:t>Verify form</a:t>
            </a:r>
            <a:endParaRPr lang="en-US" dirty="0"/>
          </a:p>
          <a:p>
            <a:pPr lvl="1"/>
            <a:r>
              <a:rPr lang="en-US" dirty="0"/>
              <a:t>COPY to DATA</a:t>
            </a:r>
          </a:p>
          <a:p>
            <a:r>
              <a:rPr lang="en-US" dirty="0"/>
              <a:t>Set up Triple store</a:t>
            </a:r>
          </a:p>
          <a:p>
            <a:pPr lvl="1"/>
            <a:r>
              <a:rPr lang="en-US" dirty="0"/>
              <a:t>Create fresh local triple store</a:t>
            </a:r>
          </a:p>
          <a:p>
            <a:pPr lvl="1"/>
            <a:r>
              <a:rPr lang="en-US" dirty="0"/>
              <a:t>Load all files in DATA and feed into </a:t>
            </a:r>
            <a:r>
              <a:rPr lang="en-US" dirty="0" err="1"/>
              <a:t>triplestore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40445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Rounded Rectangle 160"/>
          <p:cNvSpPr/>
          <p:nvPr/>
        </p:nvSpPr>
        <p:spPr>
          <a:xfrm>
            <a:off x="9956799" y="419100"/>
            <a:ext cx="1943101" cy="2725433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iamond 4"/>
          <p:cNvSpPr/>
          <p:nvPr/>
        </p:nvSpPr>
        <p:spPr>
          <a:xfrm>
            <a:off x="2300371" y="3009900"/>
            <a:ext cx="2032000" cy="91440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AnatomicalEntity</a:t>
            </a:r>
            <a:endParaRPr lang="en-US" dirty="0"/>
          </a:p>
        </p:txBody>
      </p:sp>
      <p:sp>
        <p:nvSpPr>
          <p:cNvPr id="6" name="Diamond 5"/>
          <p:cNvSpPr/>
          <p:nvPr/>
        </p:nvSpPr>
        <p:spPr>
          <a:xfrm>
            <a:off x="6501638" y="1837304"/>
            <a:ext cx="2032000" cy="91440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Cluster</a:t>
            </a:r>
          </a:p>
        </p:txBody>
      </p:sp>
      <p:sp>
        <p:nvSpPr>
          <p:cNvPr id="7" name="Diamond 6"/>
          <p:cNvSpPr/>
          <p:nvPr/>
        </p:nvSpPr>
        <p:spPr>
          <a:xfrm>
            <a:off x="10185400" y="535709"/>
            <a:ext cx="1511300" cy="581891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/>
              <a:t>Individual</a:t>
            </a:r>
            <a:endParaRPr lang="en-US" sz="1100" dirty="0"/>
          </a:p>
        </p:txBody>
      </p:sp>
      <p:sp>
        <p:nvSpPr>
          <p:cNvPr id="8" name="Rectangle 7"/>
          <p:cNvSpPr/>
          <p:nvPr/>
        </p:nvSpPr>
        <p:spPr>
          <a:xfrm>
            <a:off x="2207644" y="1800643"/>
            <a:ext cx="2182377" cy="37105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BiologicalEntity</a:t>
            </a:r>
            <a:endParaRPr lang="en-US" dirty="0"/>
          </a:p>
        </p:txBody>
      </p:sp>
      <p:cxnSp>
        <p:nvCxnSpPr>
          <p:cNvPr id="10" name="Straight Arrow Connector 9"/>
          <p:cNvCxnSpPr>
            <a:stCxn id="5" idx="0"/>
          </p:cNvCxnSpPr>
          <p:nvPr/>
        </p:nvCxnSpPr>
        <p:spPr>
          <a:xfrm flipH="1" flipV="1">
            <a:off x="2705697" y="2273295"/>
            <a:ext cx="610674" cy="7366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5" idx="3"/>
          </p:cNvCxnSpPr>
          <p:nvPr/>
        </p:nvCxnSpPr>
        <p:spPr>
          <a:xfrm flipV="1">
            <a:off x="4332371" y="2666990"/>
            <a:ext cx="2652408" cy="8001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5622874" y="2663570"/>
            <a:ext cx="923651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/>
              <a:t>member_of</a:t>
            </a:r>
            <a:endParaRPr lang="en-US" sz="1200" dirty="0"/>
          </a:p>
        </p:txBody>
      </p:sp>
      <p:sp>
        <p:nvSpPr>
          <p:cNvPr id="18" name="TextBox 17"/>
          <p:cNvSpPr txBox="1"/>
          <p:nvPr/>
        </p:nvSpPr>
        <p:spPr>
          <a:xfrm>
            <a:off x="10232132" y="1221601"/>
            <a:ext cx="1464568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/>
              <a:t>Object Property</a:t>
            </a:r>
            <a:endParaRPr lang="en-US" sz="1200" dirty="0"/>
          </a:p>
        </p:txBody>
      </p:sp>
      <p:sp>
        <p:nvSpPr>
          <p:cNvPr id="19" name="Rectangle 18"/>
          <p:cNvSpPr/>
          <p:nvPr/>
        </p:nvSpPr>
        <p:spPr>
          <a:xfrm>
            <a:off x="10232131" y="2032000"/>
            <a:ext cx="1464569" cy="3175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Class</a:t>
            </a:r>
          </a:p>
        </p:txBody>
      </p:sp>
      <p:sp>
        <p:nvSpPr>
          <p:cNvPr id="20" name="Diamond 19"/>
          <p:cNvSpPr/>
          <p:nvPr/>
        </p:nvSpPr>
        <p:spPr>
          <a:xfrm>
            <a:off x="2300371" y="5257800"/>
            <a:ext cx="2032000" cy="91440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DataSet</a:t>
            </a:r>
            <a:endParaRPr lang="en-US" dirty="0"/>
          </a:p>
        </p:txBody>
      </p:sp>
      <p:cxnSp>
        <p:nvCxnSpPr>
          <p:cNvPr id="21" name="Straight Arrow Connector 20"/>
          <p:cNvCxnSpPr>
            <a:stCxn id="5" idx="2"/>
          </p:cNvCxnSpPr>
          <p:nvPr/>
        </p:nvCxnSpPr>
        <p:spPr>
          <a:xfrm>
            <a:off x="3316371" y="3924300"/>
            <a:ext cx="0" cy="12319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Diamond 23"/>
          <p:cNvSpPr/>
          <p:nvPr/>
        </p:nvSpPr>
        <p:spPr>
          <a:xfrm>
            <a:off x="241263" y="3906447"/>
            <a:ext cx="2032000" cy="91440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Site</a:t>
            </a:r>
          </a:p>
        </p:txBody>
      </p:sp>
      <p:sp>
        <p:nvSpPr>
          <p:cNvPr id="38" name="Diamond 37"/>
          <p:cNvSpPr/>
          <p:nvPr/>
        </p:nvSpPr>
        <p:spPr>
          <a:xfrm>
            <a:off x="6123236" y="4419595"/>
            <a:ext cx="2032000" cy="91440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Image</a:t>
            </a:r>
          </a:p>
        </p:txBody>
      </p:sp>
      <p:cxnSp>
        <p:nvCxnSpPr>
          <p:cNvPr id="39" name="Straight Arrow Connector 38"/>
          <p:cNvCxnSpPr>
            <a:stCxn id="38" idx="1"/>
          </p:cNvCxnSpPr>
          <p:nvPr/>
        </p:nvCxnSpPr>
        <p:spPr>
          <a:xfrm flipH="1" flipV="1">
            <a:off x="3895883" y="3719899"/>
            <a:ext cx="2227353" cy="11568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Diamond 40"/>
          <p:cNvSpPr/>
          <p:nvPr/>
        </p:nvSpPr>
        <p:spPr>
          <a:xfrm>
            <a:off x="9867900" y="4318000"/>
            <a:ext cx="2032000" cy="91440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Image</a:t>
            </a:r>
          </a:p>
        </p:txBody>
      </p:sp>
      <p:cxnSp>
        <p:nvCxnSpPr>
          <p:cNvPr id="42" name="Straight Arrow Connector 41"/>
          <p:cNvCxnSpPr>
            <a:stCxn id="38" idx="3"/>
          </p:cNvCxnSpPr>
          <p:nvPr/>
        </p:nvCxnSpPr>
        <p:spPr>
          <a:xfrm flipV="1">
            <a:off x="8155236" y="4874220"/>
            <a:ext cx="1712664" cy="25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/>
          <p:cNvSpPr/>
          <p:nvPr/>
        </p:nvSpPr>
        <p:spPr>
          <a:xfrm>
            <a:off x="8278248" y="6111273"/>
            <a:ext cx="2031890" cy="3556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ImagingMethod</a:t>
            </a:r>
            <a:endParaRPr lang="en-US" dirty="0"/>
          </a:p>
        </p:txBody>
      </p:sp>
      <p:cxnSp>
        <p:nvCxnSpPr>
          <p:cNvPr id="49" name="Straight Arrow Connector 48"/>
          <p:cNvCxnSpPr>
            <a:stCxn id="48" idx="0"/>
          </p:cNvCxnSpPr>
          <p:nvPr/>
        </p:nvCxnSpPr>
        <p:spPr>
          <a:xfrm flipH="1" flipV="1">
            <a:off x="7765966" y="5194300"/>
            <a:ext cx="1528227" cy="916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8400761" y="4558095"/>
            <a:ext cx="1205395" cy="27699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err="1"/>
              <a:t>in_register_with</a:t>
            </a:r>
            <a:endParaRPr lang="en-US" sz="1200" dirty="0"/>
          </a:p>
        </p:txBody>
      </p:sp>
      <p:cxnSp>
        <p:nvCxnSpPr>
          <p:cNvPr id="65" name="Straight Arrow Connector 64"/>
          <p:cNvCxnSpPr>
            <a:stCxn id="5" idx="1"/>
          </p:cNvCxnSpPr>
          <p:nvPr/>
        </p:nvCxnSpPr>
        <p:spPr>
          <a:xfrm flipH="1">
            <a:off x="1654287" y="3467100"/>
            <a:ext cx="646084" cy="558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10232132" y="1620450"/>
            <a:ext cx="1464568" cy="27699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/>
              <a:t>Annotation Property</a:t>
            </a:r>
            <a:endParaRPr lang="en-US" sz="1200" dirty="0"/>
          </a:p>
        </p:txBody>
      </p:sp>
      <p:sp>
        <p:nvSpPr>
          <p:cNvPr id="69" name="Diamond 68"/>
          <p:cNvSpPr/>
          <p:nvPr/>
        </p:nvSpPr>
        <p:spPr>
          <a:xfrm>
            <a:off x="502975" y="229136"/>
            <a:ext cx="2032000" cy="91440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FB:pub</a:t>
            </a:r>
            <a:endParaRPr lang="en-US" dirty="0"/>
          </a:p>
        </p:txBody>
      </p:sp>
      <p:sp>
        <p:nvSpPr>
          <p:cNvPr id="81" name="TextBox 80"/>
          <p:cNvSpPr txBox="1"/>
          <p:nvPr/>
        </p:nvSpPr>
        <p:spPr>
          <a:xfrm>
            <a:off x="1518975" y="3629448"/>
            <a:ext cx="827471" cy="27699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/>
              <a:t>hasDbXref</a:t>
            </a:r>
            <a:endParaRPr lang="en-US" sz="1200" dirty="0"/>
          </a:p>
        </p:txBody>
      </p:sp>
      <p:sp>
        <p:nvSpPr>
          <p:cNvPr id="82" name="TextBox 81"/>
          <p:cNvSpPr txBox="1"/>
          <p:nvPr/>
        </p:nvSpPr>
        <p:spPr>
          <a:xfrm>
            <a:off x="4416308" y="4038599"/>
            <a:ext cx="635110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/>
              <a:t>depicts</a:t>
            </a:r>
          </a:p>
        </p:txBody>
      </p:sp>
      <p:cxnSp>
        <p:nvCxnSpPr>
          <p:cNvPr id="90" name="Elbow Connector 89"/>
          <p:cNvCxnSpPr>
            <a:stCxn id="20" idx="1"/>
            <a:endCxn id="69" idx="1"/>
          </p:cNvCxnSpPr>
          <p:nvPr/>
        </p:nvCxnSpPr>
        <p:spPr>
          <a:xfrm rot="10800000">
            <a:off x="502975" y="686336"/>
            <a:ext cx="1797396" cy="5028664"/>
          </a:xfrm>
          <a:prstGeom prst="bentConnector3">
            <a:avLst>
              <a:gd name="adj1" fmla="val 119784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1" name="TextBox 90"/>
          <p:cNvSpPr txBox="1"/>
          <p:nvPr/>
        </p:nvSpPr>
        <p:spPr>
          <a:xfrm>
            <a:off x="283697" y="5585427"/>
            <a:ext cx="1089465" cy="27699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err="1"/>
              <a:t>has_reference</a:t>
            </a:r>
            <a:endParaRPr lang="en-US" sz="1200" dirty="0"/>
          </a:p>
        </p:txBody>
      </p:sp>
      <p:sp>
        <p:nvSpPr>
          <p:cNvPr id="94" name="Rectangle 93"/>
          <p:cNvSpPr/>
          <p:nvPr/>
        </p:nvSpPr>
        <p:spPr>
          <a:xfrm>
            <a:off x="7248690" y="3461947"/>
            <a:ext cx="2031890" cy="3556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Channel</a:t>
            </a:r>
          </a:p>
        </p:txBody>
      </p:sp>
      <p:cxnSp>
        <p:nvCxnSpPr>
          <p:cNvPr id="95" name="Straight Arrow Connector 94"/>
          <p:cNvCxnSpPr>
            <a:stCxn id="38" idx="0"/>
          </p:cNvCxnSpPr>
          <p:nvPr/>
        </p:nvCxnSpPr>
        <p:spPr>
          <a:xfrm flipV="1">
            <a:off x="7139236" y="3893745"/>
            <a:ext cx="1105679" cy="5258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/>
          <p:cNvSpPr txBox="1"/>
          <p:nvPr/>
        </p:nvSpPr>
        <p:spPr>
          <a:xfrm>
            <a:off x="10232132" y="2534850"/>
            <a:ext cx="1464568" cy="27699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/>
              <a:t>OWL relation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2577937" y="2594693"/>
            <a:ext cx="794887" cy="27699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 err="1"/>
              <a:t>rdf:type</a:t>
            </a:r>
            <a:endParaRPr lang="en-US" sz="1200" dirty="0"/>
          </a:p>
        </p:txBody>
      </p:sp>
      <p:sp>
        <p:nvSpPr>
          <p:cNvPr id="101" name="TextBox 100"/>
          <p:cNvSpPr txBox="1"/>
          <p:nvPr/>
        </p:nvSpPr>
        <p:spPr>
          <a:xfrm>
            <a:off x="7114195" y="4028296"/>
            <a:ext cx="729890" cy="27699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 err="1"/>
              <a:t>rdf:type</a:t>
            </a:r>
            <a:endParaRPr lang="en-US" sz="1200" dirty="0"/>
          </a:p>
        </p:txBody>
      </p:sp>
      <p:sp>
        <p:nvSpPr>
          <p:cNvPr id="106" name="TextBox 105"/>
          <p:cNvSpPr txBox="1"/>
          <p:nvPr/>
        </p:nvSpPr>
        <p:spPr>
          <a:xfrm>
            <a:off x="7585845" y="5539773"/>
            <a:ext cx="1748284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/>
              <a:t>Is_specified_output_of</a:t>
            </a:r>
            <a:endParaRPr lang="en-US" sz="1200" dirty="0"/>
          </a:p>
        </p:txBody>
      </p:sp>
      <p:sp>
        <p:nvSpPr>
          <p:cNvPr id="107" name="TextBox 106"/>
          <p:cNvSpPr txBox="1"/>
          <p:nvPr/>
        </p:nvSpPr>
        <p:spPr>
          <a:xfrm>
            <a:off x="2838560" y="4371197"/>
            <a:ext cx="892617" cy="27699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err="1"/>
              <a:t>has_source</a:t>
            </a:r>
            <a:endParaRPr lang="en-US" sz="1200" dirty="0"/>
          </a:p>
        </p:txBody>
      </p:sp>
      <p:cxnSp>
        <p:nvCxnSpPr>
          <p:cNvPr id="114" name="Curved Connector 113"/>
          <p:cNvCxnSpPr>
            <a:stCxn id="41" idx="0"/>
            <a:endCxn id="41" idx="3"/>
          </p:cNvCxnSpPr>
          <p:nvPr/>
        </p:nvCxnSpPr>
        <p:spPr>
          <a:xfrm rot="16200000" flipH="1">
            <a:off x="11163300" y="4038600"/>
            <a:ext cx="457200" cy="1016000"/>
          </a:xfrm>
          <a:prstGeom prst="curvedConnector4">
            <a:avLst>
              <a:gd name="adj1" fmla="val -75000"/>
              <a:gd name="adj2" fmla="val 111250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Box 117"/>
          <p:cNvSpPr txBox="1"/>
          <p:nvPr/>
        </p:nvSpPr>
        <p:spPr>
          <a:xfrm>
            <a:off x="10883900" y="3818746"/>
            <a:ext cx="1205395" cy="27699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err="1"/>
              <a:t>in_register_with</a:t>
            </a:r>
            <a:endParaRPr lang="en-US" sz="1200" dirty="0"/>
          </a:p>
        </p:txBody>
      </p:sp>
      <p:sp>
        <p:nvSpPr>
          <p:cNvPr id="119" name="Rectangle 118"/>
          <p:cNvSpPr/>
          <p:nvPr/>
        </p:nvSpPr>
        <p:spPr>
          <a:xfrm>
            <a:off x="381836" y="1797407"/>
            <a:ext cx="1409700" cy="39334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Template</a:t>
            </a:r>
          </a:p>
        </p:txBody>
      </p:sp>
      <p:cxnSp>
        <p:nvCxnSpPr>
          <p:cNvPr id="120" name="Straight Arrow Connector 119"/>
          <p:cNvCxnSpPr>
            <a:stCxn id="5" idx="1"/>
            <a:endCxn id="119" idx="2"/>
          </p:cNvCxnSpPr>
          <p:nvPr/>
        </p:nvCxnSpPr>
        <p:spPr>
          <a:xfrm flipH="1" flipV="1">
            <a:off x="1086686" y="2190750"/>
            <a:ext cx="1213685" cy="12763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TextBox 122"/>
          <p:cNvSpPr txBox="1"/>
          <p:nvPr/>
        </p:nvSpPr>
        <p:spPr>
          <a:xfrm>
            <a:off x="809122" y="2647950"/>
            <a:ext cx="1169760" cy="27699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/>
              <a:t>has_neo_type</a:t>
            </a:r>
            <a:endParaRPr lang="en-US" sz="1200" dirty="0"/>
          </a:p>
        </p:txBody>
      </p:sp>
      <p:sp>
        <p:nvSpPr>
          <p:cNvPr id="129" name="Diamond 128"/>
          <p:cNvSpPr/>
          <p:nvPr/>
        </p:nvSpPr>
        <p:spPr>
          <a:xfrm>
            <a:off x="5471384" y="5829290"/>
            <a:ext cx="1989110" cy="928539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License</a:t>
            </a:r>
          </a:p>
        </p:txBody>
      </p:sp>
      <p:cxnSp>
        <p:nvCxnSpPr>
          <p:cNvPr id="133" name="Straight Arrow Connector 132"/>
          <p:cNvCxnSpPr>
            <a:stCxn id="20" idx="3"/>
          </p:cNvCxnSpPr>
          <p:nvPr/>
        </p:nvCxnSpPr>
        <p:spPr>
          <a:xfrm>
            <a:off x="4332371" y="5715000"/>
            <a:ext cx="1425879" cy="3292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TextBox 136"/>
          <p:cNvSpPr txBox="1"/>
          <p:nvPr/>
        </p:nvSpPr>
        <p:spPr>
          <a:xfrm>
            <a:off x="4547733" y="5741119"/>
            <a:ext cx="923651" cy="27699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err="1"/>
              <a:t>has_license</a:t>
            </a:r>
            <a:endParaRPr lang="en-US" sz="1200" dirty="0"/>
          </a:p>
        </p:txBody>
      </p:sp>
      <p:cxnSp>
        <p:nvCxnSpPr>
          <p:cNvPr id="140" name="Straight Arrow Connector 139"/>
          <p:cNvCxnSpPr>
            <a:stCxn id="5" idx="0"/>
          </p:cNvCxnSpPr>
          <p:nvPr/>
        </p:nvCxnSpPr>
        <p:spPr>
          <a:xfrm flipV="1">
            <a:off x="3316371" y="2226269"/>
            <a:ext cx="752089" cy="7836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TextBox 144"/>
          <p:cNvSpPr txBox="1"/>
          <p:nvPr/>
        </p:nvSpPr>
        <p:spPr>
          <a:xfrm>
            <a:off x="3466201" y="2594693"/>
            <a:ext cx="544680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/>
              <a:t>any</a:t>
            </a:r>
          </a:p>
        </p:txBody>
      </p:sp>
      <p:sp>
        <p:nvSpPr>
          <p:cNvPr id="148" name="Rectangle 147"/>
          <p:cNvSpPr/>
          <p:nvPr/>
        </p:nvSpPr>
        <p:spPr>
          <a:xfrm>
            <a:off x="4684020" y="1793672"/>
            <a:ext cx="1409700" cy="39334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Feature</a:t>
            </a:r>
          </a:p>
        </p:txBody>
      </p:sp>
      <p:cxnSp>
        <p:nvCxnSpPr>
          <p:cNvPr id="150" name="Straight Arrow Connector 149"/>
          <p:cNvCxnSpPr>
            <a:stCxn id="5" idx="3"/>
            <a:endCxn id="148" idx="2"/>
          </p:cNvCxnSpPr>
          <p:nvPr/>
        </p:nvCxnSpPr>
        <p:spPr>
          <a:xfrm flipV="1">
            <a:off x="4332371" y="2187015"/>
            <a:ext cx="1056499" cy="12800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TextBox 148"/>
          <p:cNvSpPr txBox="1"/>
          <p:nvPr/>
        </p:nvSpPr>
        <p:spPr>
          <a:xfrm>
            <a:off x="4550781" y="2585593"/>
            <a:ext cx="708800" cy="28194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 err="1"/>
              <a:t>rdf:type</a:t>
            </a:r>
            <a:endParaRPr lang="en-US" sz="1200" dirty="0"/>
          </a:p>
        </p:txBody>
      </p:sp>
      <p:sp>
        <p:nvSpPr>
          <p:cNvPr id="162" name="Title 1"/>
          <p:cNvSpPr>
            <a:spLocks noGrp="1"/>
          </p:cNvSpPr>
          <p:nvPr>
            <p:ph type="title"/>
          </p:nvPr>
        </p:nvSpPr>
        <p:spPr>
          <a:xfrm>
            <a:off x="3011034" y="135704"/>
            <a:ext cx="6621656" cy="1325563"/>
          </a:xfrm>
        </p:spPr>
        <p:txBody>
          <a:bodyPr/>
          <a:lstStyle/>
          <a:p>
            <a:r>
              <a:rPr lang="en-US" dirty="0"/>
              <a:t>KB Schema</a:t>
            </a:r>
          </a:p>
        </p:txBody>
      </p:sp>
      <p:cxnSp>
        <p:nvCxnSpPr>
          <p:cNvPr id="163" name="Straight Arrow Connector 162"/>
          <p:cNvCxnSpPr>
            <a:stCxn id="6" idx="2"/>
          </p:cNvCxnSpPr>
          <p:nvPr/>
        </p:nvCxnSpPr>
        <p:spPr>
          <a:xfrm flipH="1">
            <a:off x="4347581" y="2751704"/>
            <a:ext cx="3170057" cy="9362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TextBox 165"/>
          <p:cNvSpPr txBox="1"/>
          <p:nvPr/>
        </p:nvSpPr>
        <p:spPr>
          <a:xfrm>
            <a:off x="5329536" y="3234456"/>
            <a:ext cx="1026243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err="1"/>
              <a:t>has_member</a:t>
            </a:r>
            <a:endParaRPr lang="en-US" sz="1200" dirty="0"/>
          </a:p>
        </p:txBody>
      </p:sp>
      <p:sp>
        <p:nvSpPr>
          <p:cNvPr id="170" name="Rectangle 169"/>
          <p:cNvSpPr/>
          <p:nvPr/>
        </p:nvSpPr>
        <p:spPr>
          <a:xfrm>
            <a:off x="7050287" y="790090"/>
            <a:ext cx="1409700" cy="39334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Feature</a:t>
            </a:r>
          </a:p>
        </p:txBody>
      </p:sp>
      <p:cxnSp>
        <p:nvCxnSpPr>
          <p:cNvPr id="171" name="Straight Arrow Connector 170"/>
          <p:cNvCxnSpPr>
            <a:stCxn id="6" idx="0"/>
            <a:endCxn id="170" idx="2"/>
          </p:cNvCxnSpPr>
          <p:nvPr/>
        </p:nvCxnSpPr>
        <p:spPr>
          <a:xfrm flipV="1">
            <a:off x="7517638" y="1183433"/>
            <a:ext cx="237499" cy="6538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TextBox 171"/>
          <p:cNvSpPr txBox="1"/>
          <p:nvPr/>
        </p:nvSpPr>
        <p:spPr>
          <a:xfrm>
            <a:off x="7281987" y="1393143"/>
            <a:ext cx="708800" cy="28194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 err="1"/>
              <a:t>rdf:type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6615274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Neo2OWL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626100" cy="4351338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Individual I</a:t>
            </a:r>
          </a:p>
          <a:p>
            <a:pPr lvl="1"/>
            <a:r>
              <a:rPr lang="en-US" b="1" dirty="0"/>
              <a:t>For all attributes a in I </a:t>
            </a:r>
          </a:p>
          <a:p>
            <a:pPr lvl="2"/>
            <a:r>
              <a:rPr lang="en-US" dirty="0"/>
              <a:t>If </a:t>
            </a:r>
            <a:r>
              <a:rPr lang="en-US" dirty="0" err="1"/>
              <a:t>annotationPropertyWithSafeLabelExists</a:t>
            </a:r>
            <a:r>
              <a:rPr lang="en-US" dirty="0"/>
              <a:t>(a) </a:t>
            </a:r>
            <a:r>
              <a:rPr lang="en-US" dirty="0">
                <a:sym typeface="Wingdings"/>
              </a:rPr>
              <a:t></a:t>
            </a:r>
            <a:r>
              <a:rPr lang="en-US" dirty="0"/>
              <a:t> </a:t>
            </a:r>
            <a:r>
              <a:rPr lang="en-US" dirty="0" err="1"/>
              <a:t>annotationAssertion</a:t>
            </a:r>
            <a:r>
              <a:rPr lang="en-US" dirty="0"/>
              <a:t>(</a:t>
            </a:r>
            <a:r>
              <a:rPr lang="en-US" dirty="0" err="1"/>
              <a:t>I.iri,iri</a:t>
            </a:r>
            <a:r>
              <a:rPr lang="en-US" dirty="0"/>
              <a:t>(a),</a:t>
            </a:r>
            <a:r>
              <a:rPr lang="en-US" dirty="0" err="1"/>
              <a:t>I.x</a:t>
            </a:r>
            <a:r>
              <a:rPr lang="en-US" dirty="0"/>
              <a:t>)}</a:t>
            </a:r>
          </a:p>
          <a:p>
            <a:pPr lvl="2"/>
            <a:r>
              <a:rPr lang="en-US" dirty="0"/>
              <a:t>Else ignore (i.e. assume it is taken care of by other means or is irrelevant?)</a:t>
            </a:r>
          </a:p>
          <a:p>
            <a:pPr lvl="1"/>
            <a:r>
              <a:rPr lang="en-US" b="1" dirty="0"/>
              <a:t>For all labels t in I</a:t>
            </a:r>
          </a:p>
          <a:p>
            <a:pPr lvl="2"/>
            <a:r>
              <a:rPr lang="en-US" dirty="0"/>
              <a:t>If (</a:t>
            </a:r>
            <a:r>
              <a:rPr lang="en-US" dirty="0" err="1"/>
              <a:t>classWithSafeLabelExists</a:t>
            </a:r>
            <a:r>
              <a:rPr lang="en-US" dirty="0"/>
              <a:t>(t) </a:t>
            </a:r>
            <a:r>
              <a:rPr lang="en-US" dirty="0">
                <a:sym typeface="Wingdings"/>
              </a:rPr>
              <a:t> </a:t>
            </a:r>
            <a:r>
              <a:rPr lang="en-US" dirty="0" err="1"/>
              <a:t>owlClassAssertion</a:t>
            </a:r>
            <a:r>
              <a:rPr lang="en-US" dirty="0"/>
              <a:t>(</a:t>
            </a:r>
            <a:r>
              <a:rPr lang="en-US" dirty="0" err="1"/>
              <a:t>I,iri</a:t>
            </a:r>
            <a:r>
              <a:rPr lang="en-US" dirty="0"/>
              <a:t>(t))</a:t>
            </a:r>
          </a:p>
          <a:p>
            <a:pPr lvl="2"/>
            <a:r>
              <a:rPr lang="en-US" dirty="0"/>
              <a:t>Else </a:t>
            </a:r>
            <a:r>
              <a:rPr lang="en-US" dirty="0" err="1"/>
              <a:t>annotationAssertion</a:t>
            </a:r>
            <a:r>
              <a:rPr lang="en-US" dirty="0"/>
              <a:t>(</a:t>
            </a:r>
            <a:r>
              <a:rPr lang="en-US" dirty="0" err="1"/>
              <a:t>I,vfb:neoconvenience,iri</a:t>
            </a:r>
            <a:r>
              <a:rPr lang="en-US" dirty="0"/>
              <a:t>(t))</a:t>
            </a:r>
          </a:p>
          <a:p>
            <a:r>
              <a:rPr lang="en-US" dirty="0"/>
              <a:t>Class C</a:t>
            </a:r>
          </a:p>
          <a:p>
            <a:pPr lvl="1"/>
            <a:r>
              <a:rPr lang="en-US" dirty="0" err="1"/>
              <a:t>annotationAssertion</a:t>
            </a:r>
            <a:r>
              <a:rPr lang="en-US" dirty="0"/>
              <a:t>(</a:t>
            </a:r>
            <a:r>
              <a:rPr lang="en-US" dirty="0" err="1"/>
              <a:t>C.iri,obo:deprecated,C.isObsolete</a:t>
            </a:r>
            <a:r>
              <a:rPr lang="en-US" dirty="0"/>
              <a:t>)</a:t>
            </a:r>
          </a:p>
          <a:p>
            <a:r>
              <a:rPr lang="en-US" dirty="0"/>
              <a:t>Annotation Property A</a:t>
            </a:r>
          </a:p>
          <a:p>
            <a:pPr lvl="1"/>
            <a:r>
              <a:rPr lang="en-US" dirty="0" err="1"/>
              <a:t>annotationAssertion</a:t>
            </a:r>
            <a:r>
              <a:rPr lang="en-US" dirty="0"/>
              <a:t>(</a:t>
            </a:r>
            <a:r>
              <a:rPr lang="en-US" dirty="0" err="1"/>
              <a:t>A.iri</a:t>
            </a:r>
            <a:r>
              <a:rPr lang="en-US" dirty="0"/>
              <a:t>, </a:t>
            </a:r>
            <a:r>
              <a:rPr lang="en-US" dirty="0" err="1"/>
              <a:t>vfb:safeLabel</a:t>
            </a:r>
            <a:r>
              <a:rPr lang="en-US" dirty="0"/>
              <a:t>, </a:t>
            </a:r>
            <a:r>
              <a:rPr lang="en-US" dirty="0" err="1"/>
              <a:t>A.safeLabel</a:t>
            </a:r>
            <a:r>
              <a:rPr lang="en-US" dirty="0"/>
              <a:t>)</a:t>
            </a:r>
          </a:p>
          <a:p>
            <a:r>
              <a:rPr lang="en-US" dirty="0"/>
              <a:t>Object Property P</a:t>
            </a:r>
          </a:p>
          <a:p>
            <a:pPr lvl="1"/>
            <a:r>
              <a:rPr lang="en-US" dirty="0" err="1"/>
              <a:t>annotationAssertion</a:t>
            </a:r>
            <a:r>
              <a:rPr lang="en-US" dirty="0"/>
              <a:t>(</a:t>
            </a:r>
            <a:r>
              <a:rPr lang="en-US" dirty="0" err="1"/>
              <a:t>P.iri</a:t>
            </a:r>
            <a:r>
              <a:rPr lang="en-US" dirty="0"/>
              <a:t>, </a:t>
            </a:r>
            <a:r>
              <a:rPr lang="en-US" dirty="0" err="1"/>
              <a:t>vfb:safeLabel</a:t>
            </a:r>
            <a:r>
              <a:rPr lang="en-US" dirty="0"/>
              <a:t>, </a:t>
            </a:r>
            <a:r>
              <a:rPr lang="en-US" dirty="0" err="1"/>
              <a:t>P.safeLabel</a:t>
            </a:r>
            <a:r>
              <a:rPr lang="en-US" dirty="0"/>
              <a:t>)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464300" y="1825625"/>
            <a:ext cx="46863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Edge E: (x)-[R]-(y)</a:t>
            </a:r>
          </a:p>
          <a:p>
            <a:pPr lvl="1"/>
            <a:r>
              <a:rPr lang="en-US" dirty="0"/>
              <a:t>If R annotation property: </a:t>
            </a:r>
            <a:r>
              <a:rPr lang="en-US" dirty="0" err="1"/>
              <a:t>OWLAnnotation</a:t>
            </a:r>
            <a:r>
              <a:rPr lang="en-US" dirty="0"/>
              <a:t>(</a:t>
            </a:r>
            <a:r>
              <a:rPr lang="en-US" dirty="0" err="1"/>
              <a:t>x.iri,R,y.iri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If </a:t>
            </a:r>
            <a:r>
              <a:rPr lang="en-US" dirty="0" err="1"/>
              <a:t>x,y</a:t>
            </a:r>
            <a:r>
              <a:rPr lang="en-US" dirty="0"/>
              <a:t> individuals:</a:t>
            </a:r>
          </a:p>
          <a:p>
            <a:pPr lvl="2"/>
            <a:r>
              <a:rPr lang="en-US" dirty="0" err="1"/>
              <a:t>OWLObjectPropertyAssertion</a:t>
            </a:r>
            <a:r>
              <a:rPr lang="en-US" dirty="0"/>
              <a:t>(</a:t>
            </a:r>
            <a:r>
              <a:rPr lang="en-US" dirty="0" err="1"/>
              <a:t>x,R,y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If x individual, y class:</a:t>
            </a:r>
          </a:p>
          <a:p>
            <a:pPr lvl="2"/>
            <a:r>
              <a:rPr lang="en-US" dirty="0" err="1"/>
              <a:t>ClassAssertion</a:t>
            </a:r>
            <a:r>
              <a:rPr lang="en-US" dirty="0"/>
              <a:t>(</a:t>
            </a:r>
            <a:r>
              <a:rPr lang="en-US" dirty="0" err="1"/>
              <a:t>x,R</a:t>
            </a:r>
            <a:r>
              <a:rPr lang="en-US" dirty="0"/>
              <a:t> some y)</a:t>
            </a:r>
          </a:p>
          <a:p>
            <a:pPr lvl="1"/>
            <a:r>
              <a:rPr lang="en-US" dirty="0"/>
              <a:t>If x class, y class</a:t>
            </a:r>
          </a:p>
          <a:p>
            <a:pPr lvl="2"/>
            <a:r>
              <a:rPr lang="en-US" dirty="0" err="1"/>
              <a:t>SubClassOf</a:t>
            </a:r>
            <a:r>
              <a:rPr lang="en-US" dirty="0"/>
              <a:t>(</a:t>
            </a:r>
            <a:r>
              <a:rPr lang="en-US" dirty="0" err="1"/>
              <a:t>x,R</a:t>
            </a:r>
            <a:r>
              <a:rPr lang="en-US" dirty="0"/>
              <a:t> some y)</a:t>
            </a:r>
          </a:p>
          <a:p>
            <a:pPr lvl="1"/>
            <a:r>
              <a:rPr lang="en-US" dirty="0"/>
              <a:t>If x class, y individual</a:t>
            </a:r>
          </a:p>
          <a:p>
            <a:pPr lvl="2"/>
            <a:r>
              <a:rPr lang="en-US" dirty="0" err="1"/>
              <a:t>SubClassOf</a:t>
            </a:r>
            <a:r>
              <a:rPr lang="en-US" dirty="0"/>
              <a:t>(</a:t>
            </a:r>
            <a:r>
              <a:rPr lang="en-US" dirty="0" err="1"/>
              <a:t>x,R</a:t>
            </a:r>
            <a:r>
              <a:rPr lang="en-US" dirty="0"/>
              <a:t> value y)</a:t>
            </a:r>
          </a:p>
          <a:p>
            <a:pPr lvl="1"/>
            <a:r>
              <a:rPr lang="en-US" b="1" dirty="0">
                <a:solidFill>
                  <a:srgbClr val="FF0000"/>
                </a:solidFill>
              </a:rPr>
              <a:t>HOW TO DEAL WITH PROVENANCE?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06699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OWL2Neo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334000" cy="4351338"/>
          </a:xfrm>
        </p:spPr>
        <p:txBody>
          <a:bodyPr>
            <a:normAutofit fontScale="92500"/>
          </a:bodyPr>
          <a:lstStyle/>
          <a:p>
            <a:r>
              <a:rPr lang="en-US" dirty="0"/>
              <a:t>Individuals I</a:t>
            </a:r>
          </a:p>
          <a:p>
            <a:pPr lvl="1"/>
            <a:r>
              <a:rPr lang="en-US" dirty="0"/>
              <a:t>Node(</a:t>
            </a:r>
            <a:r>
              <a:rPr lang="en-US" dirty="0" err="1"/>
              <a:t>iri</a:t>
            </a:r>
            <a:r>
              <a:rPr lang="en-US" dirty="0"/>
              <a:t>=</a:t>
            </a:r>
            <a:r>
              <a:rPr lang="en-US" dirty="0" err="1"/>
              <a:t>I.iri</a:t>
            </a:r>
            <a:r>
              <a:rPr lang="en-US" dirty="0"/>
              <a:t>, </a:t>
            </a:r>
            <a:r>
              <a:rPr lang="en-US" dirty="0" err="1"/>
              <a:t>NamedIndividual</a:t>
            </a:r>
            <a:r>
              <a:rPr lang="en-US" dirty="0"/>
              <a:t>, </a:t>
            </a:r>
            <a:r>
              <a:rPr lang="en-US" dirty="0" err="1"/>
              <a:t>safeForm</a:t>
            </a:r>
            <a:r>
              <a:rPr lang="en-US" dirty="0"/>
              <a:t>(OP))</a:t>
            </a:r>
          </a:p>
          <a:p>
            <a:r>
              <a:rPr lang="en-US" dirty="0"/>
              <a:t>Annotation Properties AP</a:t>
            </a:r>
          </a:p>
          <a:p>
            <a:pPr lvl="1"/>
            <a:r>
              <a:rPr lang="en-US" dirty="0"/>
              <a:t>Node(</a:t>
            </a:r>
            <a:r>
              <a:rPr lang="en-US" dirty="0" err="1"/>
              <a:t>AP.iri</a:t>
            </a:r>
            <a:r>
              <a:rPr lang="en-US" dirty="0"/>
              <a:t>, :</a:t>
            </a:r>
            <a:r>
              <a:rPr lang="en-US" dirty="0" err="1"/>
              <a:t>AnnotationProperty</a:t>
            </a:r>
            <a:r>
              <a:rPr lang="en-US" dirty="0"/>
              <a:t>, </a:t>
            </a:r>
            <a:r>
              <a:rPr lang="en-US" dirty="0" err="1"/>
              <a:t>safeForm</a:t>
            </a:r>
            <a:r>
              <a:rPr lang="en-US" dirty="0"/>
              <a:t>(OP), </a:t>
            </a:r>
            <a:r>
              <a:rPr lang="mr-IN" dirty="0"/>
              <a:t>…</a:t>
            </a:r>
            <a:r>
              <a:rPr lang="en-US" dirty="0"/>
              <a:t>)</a:t>
            </a:r>
          </a:p>
          <a:p>
            <a:r>
              <a:rPr lang="en-US" dirty="0"/>
              <a:t>Object Property OP</a:t>
            </a:r>
          </a:p>
          <a:p>
            <a:pPr lvl="1"/>
            <a:r>
              <a:rPr lang="en-US" dirty="0"/>
              <a:t>Node(</a:t>
            </a:r>
            <a:r>
              <a:rPr lang="en-US" dirty="0" err="1"/>
              <a:t>OP.iri</a:t>
            </a:r>
            <a:r>
              <a:rPr lang="en-US" dirty="0"/>
              <a:t>, :</a:t>
            </a:r>
            <a:r>
              <a:rPr lang="en-US" dirty="0" err="1"/>
              <a:t>ObjectProperty</a:t>
            </a:r>
            <a:r>
              <a:rPr lang="en-US" dirty="0"/>
              <a:t>, </a:t>
            </a:r>
            <a:r>
              <a:rPr lang="en-US" dirty="0" err="1"/>
              <a:t>safeForm</a:t>
            </a:r>
            <a:r>
              <a:rPr lang="en-US" dirty="0"/>
              <a:t>(OP), </a:t>
            </a:r>
            <a:r>
              <a:rPr lang="mr-IN" dirty="0"/>
              <a:t>…</a:t>
            </a:r>
            <a:r>
              <a:rPr lang="en-US" dirty="0"/>
              <a:t>)</a:t>
            </a:r>
          </a:p>
          <a:p>
            <a:r>
              <a:rPr lang="en-US" dirty="0"/>
              <a:t>Class C</a:t>
            </a:r>
          </a:p>
          <a:p>
            <a:pPr lvl="1"/>
            <a:r>
              <a:rPr lang="en-US" dirty="0"/>
              <a:t>Node(C.</a:t>
            </a:r>
            <a:r>
              <a:rPr lang="en-US" dirty="0" err="1"/>
              <a:t>iri</a:t>
            </a:r>
            <a:r>
              <a:rPr lang="en-US" dirty="0"/>
              <a:t>,:Class, </a:t>
            </a:r>
            <a:r>
              <a:rPr lang="en-US" dirty="0" err="1"/>
              <a:t>safeForm</a:t>
            </a:r>
            <a:r>
              <a:rPr lang="en-US" dirty="0"/>
              <a:t>(Class),</a:t>
            </a:r>
            <a:r>
              <a:rPr lang="mr-IN" dirty="0"/>
              <a:t>…</a:t>
            </a:r>
            <a:r>
              <a:rPr lang="en-US" dirty="0"/>
              <a:t>)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756400" y="1282700"/>
            <a:ext cx="527990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For annotations &lt;</a:t>
            </a:r>
            <a:r>
              <a:rPr lang="en-US" dirty="0" err="1"/>
              <a:t>I,R,v</a:t>
            </a:r>
            <a:r>
              <a:rPr lang="en-US" dirty="0"/>
              <a:t>&gt; on Individual I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/>
              <a:t>If </a:t>
            </a:r>
            <a:r>
              <a:rPr lang="en-US" dirty="0" err="1"/>
              <a:t>isEntity</a:t>
            </a:r>
            <a:r>
              <a:rPr lang="en-US" dirty="0"/>
              <a:t>(v) </a:t>
            </a:r>
            <a:r>
              <a:rPr lang="en-US" dirty="0">
                <a:sym typeface="Wingdings"/>
              </a:rPr>
              <a:t> </a:t>
            </a:r>
            <a:r>
              <a:rPr lang="en-US" dirty="0"/>
              <a:t>(</a:t>
            </a:r>
            <a:r>
              <a:rPr lang="en-US" dirty="0" err="1"/>
              <a:t>i</a:t>
            </a:r>
            <a:r>
              <a:rPr lang="en-US" dirty="0"/>
              <a:t>)-[</a:t>
            </a:r>
            <a:r>
              <a:rPr lang="en-US" dirty="0" err="1"/>
              <a:t>safeForm</a:t>
            </a:r>
            <a:r>
              <a:rPr lang="en-US" dirty="0"/>
              <a:t>(R)]-(v)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/>
              <a:t>Else (</a:t>
            </a:r>
            <a:r>
              <a:rPr lang="en-US" dirty="0" err="1"/>
              <a:t>i:safeForm</a:t>
            </a:r>
            <a:r>
              <a:rPr lang="en-US" dirty="0"/>
              <a:t>(R)=v)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For object property assertions &lt;I,R,I2&gt;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/>
              <a:t>(</a:t>
            </a:r>
            <a:r>
              <a:rPr lang="en-US" dirty="0" err="1"/>
              <a:t>i</a:t>
            </a:r>
            <a:r>
              <a:rPr lang="en-US" dirty="0"/>
              <a:t>)-[</a:t>
            </a:r>
            <a:r>
              <a:rPr lang="en-US" dirty="0" err="1"/>
              <a:t>safeForm</a:t>
            </a:r>
            <a:r>
              <a:rPr lang="en-US" dirty="0"/>
              <a:t>(R)]-(v)</a:t>
            </a:r>
          </a:p>
          <a:p>
            <a:pPr marL="285750" indent="-285750">
              <a:buFont typeface="Arial" charset="0"/>
              <a:buChar char="•"/>
            </a:pPr>
            <a:r>
              <a:rPr lang="en-US" b="1" dirty="0"/>
              <a:t>For </a:t>
            </a:r>
            <a:r>
              <a:rPr lang="en-US" b="1" dirty="0" err="1"/>
              <a:t>a:R</a:t>
            </a:r>
            <a:r>
              <a:rPr lang="en-US" b="1" dirty="0"/>
              <a:t> some C</a:t>
            </a:r>
          </a:p>
          <a:p>
            <a:pPr marL="285750" indent="-285750">
              <a:buFont typeface="Arial" charset="0"/>
              <a:buChar char="•"/>
            </a:pPr>
            <a:r>
              <a:rPr lang="en-US" b="1" dirty="0"/>
              <a:t>For </a:t>
            </a:r>
            <a:r>
              <a:rPr lang="en-US" b="1" dirty="0" err="1"/>
              <a:t>a:R</a:t>
            </a:r>
            <a:r>
              <a:rPr lang="en-US" b="1" dirty="0"/>
              <a:t> some {a} / R value a</a:t>
            </a:r>
          </a:p>
          <a:p>
            <a:pPr marL="285750" indent="-285750">
              <a:buFont typeface="Arial" charset="0"/>
              <a:buChar char="•"/>
            </a:pPr>
            <a:r>
              <a:rPr lang="en-US" b="1" dirty="0"/>
              <a:t>For C sub R some D</a:t>
            </a:r>
          </a:p>
          <a:p>
            <a:pPr marL="285750" indent="-285750">
              <a:buFont typeface="Arial" charset="0"/>
              <a:buChar char="•"/>
            </a:pPr>
            <a:r>
              <a:rPr lang="en-US" b="1" dirty="0"/>
              <a:t>For C sub D</a:t>
            </a:r>
          </a:p>
          <a:p>
            <a:pPr marL="285750" indent="-285750">
              <a:buFont typeface="Arial" charset="0"/>
              <a:buChar char="•"/>
            </a:pPr>
            <a:r>
              <a:rPr lang="en-US" b="1" dirty="0"/>
              <a:t>For C sub R some {a} / R value a</a:t>
            </a:r>
          </a:p>
          <a:p>
            <a:pPr marL="285750" indent="-285750">
              <a:buFont typeface="Arial" charset="0"/>
              <a:buChar char="•"/>
            </a:pPr>
            <a:r>
              <a:rPr lang="en-US" b="1" dirty="0">
                <a:solidFill>
                  <a:srgbClr val="FF0000"/>
                </a:solidFill>
              </a:rPr>
              <a:t>Axiom annotations will be done as edge attributes: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b="1" dirty="0" err="1">
                <a:solidFill>
                  <a:srgbClr val="FF0000"/>
                </a:solidFill>
              </a:rPr>
              <a:t>shortForm</a:t>
            </a:r>
            <a:r>
              <a:rPr lang="en-US" b="1" dirty="0">
                <a:solidFill>
                  <a:srgbClr val="FF0000"/>
                </a:solidFill>
              </a:rPr>
              <a:t>(AP):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03877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Create Individual Nodes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Create Class Nodes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Create </a:t>
            </a:r>
            <a:r>
              <a:rPr lang="en-US" dirty="0" err="1"/>
              <a:t>ObjectProperty</a:t>
            </a:r>
            <a:r>
              <a:rPr lang="en-US" dirty="0"/>
              <a:t> Nodes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Create </a:t>
            </a:r>
            <a:r>
              <a:rPr lang="en-US" dirty="0" err="1"/>
              <a:t>AnnotationProperty</a:t>
            </a:r>
            <a:r>
              <a:rPr lang="en-US" dirty="0"/>
              <a:t> Nodes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Create entity annotations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To other entities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To literals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Create relationships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err="1"/>
              <a:t>OPAssertions</a:t>
            </a:r>
            <a:endParaRPr lang="en-US" dirty="0"/>
          </a:p>
          <a:p>
            <a:pPr marL="1428750" lvl="2" indent="-514350">
              <a:buFont typeface="+mj-lt"/>
              <a:buAutoNum type="arabicPeriod"/>
            </a:pPr>
            <a:r>
              <a:rPr lang="en-US" dirty="0"/>
              <a:t>I -&gt; I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Existential restrictions</a:t>
            </a:r>
          </a:p>
          <a:p>
            <a:pPr marL="1428750" lvl="2" indent="-514350">
              <a:buFont typeface="+mj-lt"/>
              <a:buAutoNum type="arabicPeriod"/>
            </a:pPr>
            <a:r>
              <a:rPr lang="en-US" dirty="0"/>
              <a:t>I -&gt; C</a:t>
            </a:r>
          </a:p>
          <a:p>
            <a:pPr marL="1428750" lvl="2" indent="-514350">
              <a:buFont typeface="+mj-lt"/>
              <a:buAutoNum type="arabicPeriod"/>
            </a:pPr>
            <a:r>
              <a:rPr lang="en-US" dirty="0"/>
              <a:t>C -&gt; I</a:t>
            </a:r>
          </a:p>
          <a:p>
            <a:pPr marL="1428750" lvl="2" indent="-514350">
              <a:buFont typeface="+mj-lt"/>
              <a:buAutoNum type="arabicPeriod"/>
            </a:pPr>
            <a:r>
              <a:rPr lang="en-US" dirty="0"/>
              <a:t>C -&gt; C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19104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23825</TotalTime>
  <Words>874</Words>
  <Application>Microsoft Macintosh PowerPoint</Application>
  <PresentationFormat>Widescreen</PresentationFormat>
  <Paragraphs>209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Andale Mono</vt:lpstr>
      <vt:lpstr>Arial</vt:lpstr>
      <vt:lpstr>Calibri</vt:lpstr>
      <vt:lpstr>Calibri Light</vt:lpstr>
      <vt:lpstr>Office Theme</vt:lpstr>
      <vt:lpstr>PowerPoint Presentation</vt:lpstr>
      <vt:lpstr>Pipeline - aims</vt:lpstr>
      <vt:lpstr>PowerPoint Presentation</vt:lpstr>
      <vt:lpstr>PowerPoint Presentation</vt:lpstr>
      <vt:lpstr>PowerPoint Presentation</vt:lpstr>
      <vt:lpstr>KB Schema</vt:lpstr>
      <vt:lpstr>Neo2OWL</vt:lpstr>
      <vt:lpstr>OWL2Neo</vt:lpstr>
      <vt:lpstr>PowerPoint Presentation</vt:lpstr>
      <vt:lpstr>PowerPoint Presentation</vt:lpstr>
      <vt:lpstr>VFB KB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VFB Pipeline</dc:title>
  <dc:creator>Microsoft Office User</dc:creator>
  <cp:lastModifiedBy>Nicolas Matentzoglu</cp:lastModifiedBy>
  <cp:revision>84</cp:revision>
  <cp:lastPrinted>2018-10-18T11:24:58Z</cp:lastPrinted>
  <dcterms:created xsi:type="dcterms:W3CDTF">2018-01-19T09:57:49Z</dcterms:created>
  <dcterms:modified xsi:type="dcterms:W3CDTF">2020-09-01T09:50:53Z</dcterms:modified>
</cp:coreProperties>
</file>